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8" r:id="rId3"/>
    <p:sldId id="288" r:id="rId4"/>
    <p:sldId id="299" r:id="rId5"/>
    <p:sldId id="302" r:id="rId6"/>
    <p:sldId id="301" r:id="rId7"/>
    <p:sldId id="300" r:id="rId8"/>
    <p:sldId id="308" r:id="rId9"/>
    <p:sldId id="309" r:id="rId10"/>
    <p:sldId id="307" r:id="rId11"/>
    <p:sldId id="306" r:id="rId12"/>
    <p:sldId id="303" r:id="rId13"/>
    <p:sldId id="304" r:id="rId14"/>
    <p:sldId id="310" r:id="rId15"/>
    <p:sldId id="305" r:id="rId16"/>
    <p:sldId id="311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2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5"/>
    <p:restoredTop sz="93301"/>
  </p:normalViewPr>
  <p:slideViewPr>
    <p:cSldViewPr snapToGrid="0" snapToObjects="1">
      <p:cViewPr varScale="1">
        <p:scale>
          <a:sx n="130" d="100"/>
          <a:sy n="130" d="100"/>
        </p:scale>
        <p:origin x="360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BC51B-E83A-9B4A-8AA0-262718822A86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29A73-2F6E-0248-9DBE-6A25E1137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0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4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27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4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27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1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89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2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6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A29A73-2F6E-0248-9DBE-6A25E11376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0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BEEE7BF-905F-E248-8C0A-66150E29F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250A9C8-B173-A942-8820-9C29F11A56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6973" y="5850866"/>
            <a:ext cx="6339422" cy="993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763" y="552968"/>
            <a:ext cx="10915049" cy="840737"/>
          </a:xfrm>
        </p:spPr>
        <p:txBody>
          <a:bodyPr>
            <a:normAutofit/>
          </a:bodyPr>
          <a:lstStyle>
            <a:lvl1pPr algn="l">
              <a:defRPr sz="3600" b="0" i="0" spc="300">
                <a:solidFill>
                  <a:srgbClr val="A32136"/>
                </a:solidFill>
                <a:latin typeface="+mj-lt"/>
                <a:ea typeface="Roboto Mono Medium" charset="0"/>
                <a:cs typeface="Roboto Mono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763" y="1562632"/>
            <a:ext cx="8534400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 b="0" i="1">
                <a:solidFill>
                  <a:schemeClr val="tx1"/>
                </a:solidFill>
                <a:latin typeface="+mn-lt"/>
                <a:ea typeface="Roboto Mono" charset="0"/>
                <a:cs typeface="Roboto Mon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F9564F-DD36-FC4A-B607-38841CBD4D27}" type="datetimeFigureOut">
              <a:rPr lang="en-US" smtClean="0"/>
              <a:pPr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8961AB-7138-4C41-A438-15E3BCDB0A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3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34967"/>
            <a:ext cx="10972800" cy="43092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3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260810"/>
          </a:xfrm>
        </p:spPr>
        <p:txBody>
          <a:bodyPr vert="eaVert"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26081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0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9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179177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65128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1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80052"/>
          </a:xfrm>
        </p:spPr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1242"/>
            <a:ext cx="5384800" cy="44143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1242"/>
            <a:ext cx="5384800" cy="44143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7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523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4994"/>
            <a:ext cx="5386917" cy="38118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1523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4994"/>
            <a:ext cx="5389033" cy="38118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9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4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6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428813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2667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6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704255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rgbClr val="A3213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41132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4722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564F-DD36-FC4A-B607-38841CBD4D2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61AB-7138-4C41-A438-15E3BCDB0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6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17540486-BACD-EB43-A755-1743D256B58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BD8C27C-2599-144C-A421-2265B543679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91698" y="6029660"/>
            <a:ext cx="5198179" cy="81438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80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34967"/>
            <a:ext cx="10972800" cy="4335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56368" y="6288976"/>
            <a:ext cx="172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DF9564F-DD36-FC4A-B607-38841CBD4D27}" type="datetimeFigureOut">
              <a:rPr lang="en-US" smtClean="0"/>
              <a:pPr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18576" y="6288976"/>
            <a:ext cx="2654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6368" y="5839591"/>
            <a:ext cx="1726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A8961AB-7138-4C41-A438-15E3BCDB0A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2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rgbClr val="A3213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Estimating ET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METR 5633 - Hydrometeorology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8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14292"/>
            <a:ext cx="12192000" cy="648931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Penman-</a:t>
            </a:r>
            <a:r>
              <a:rPr lang="en-US" altLang="x-none" sz="3600" dirty="0" err="1" smtClean="0">
                <a:latin typeface="Calibri" charset="0"/>
              </a:rPr>
              <a:t>Montieth</a:t>
            </a:r>
            <a:r>
              <a:rPr lang="en-US" altLang="x-none" sz="3600" dirty="0" smtClean="0">
                <a:latin typeface="Calibri" charset="0"/>
              </a:rPr>
              <a:t> (FAO) Equation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871" y="2714986"/>
            <a:ext cx="118842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A32136"/>
                </a:solidFill>
              </a:rPr>
              <a:t>ET</a:t>
            </a:r>
            <a:r>
              <a:rPr lang="en-US" baseline="-25000" dirty="0" err="1">
                <a:solidFill>
                  <a:srgbClr val="A32136"/>
                </a:solidFill>
              </a:rPr>
              <a:t>o</a:t>
            </a:r>
            <a:r>
              <a:rPr lang="en-US" dirty="0">
                <a:solidFill>
                  <a:srgbClr val="A32136"/>
                </a:solidFill>
              </a:rPr>
              <a:t> </a:t>
            </a:r>
            <a:r>
              <a:rPr lang="en-US" dirty="0" smtClean="0">
                <a:solidFill>
                  <a:srgbClr val="A32136"/>
                </a:solidFill>
              </a:rPr>
              <a:t>		reference </a:t>
            </a:r>
            <a:r>
              <a:rPr lang="en-US" dirty="0">
                <a:solidFill>
                  <a:srgbClr val="A32136"/>
                </a:solidFill>
              </a:rPr>
              <a:t>evapotranspiration [mm day</a:t>
            </a:r>
            <a:r>
              <a:rPr lang="en-US" baseline="30000" dirty="0">
                <a:solidFill>
                  <a:srgbClr val="A32136"/>
                </a:solidFill>
              </a:rPr>
              <a:t>-1</a:t>
            </a:r>
            <a:r>
              <a:rPr lang="en-US" dirty="0">
                <a:solidFill>
                  <a:srgbClr val="A32136"/>
                </a:solidFill>
              </a:rPr>
              <a:t>],</a:t>
            </a:r>
            <a:r>
              <a:rPr lang="en-US" dirty="0">
                <a:solidFill>
                  <a:srgbClr val="A32136"/>
                </a:solidFill>
              </a:rPr>
              <a:t/>
            </a:r>
            <a:br>
              <a:rPr lang="en-US" dirty="0">
                <a:solidFill>
                  <a:srgbClr val="A32136"/>
                </a:solidFill>
              </a:rPr>
            </a:br>
            <a:r>
              <a:rPr lang="en-US" dirty="0">
                <a:solidFill>
                  <a:srgbClr val="A32136"/>
                </a:solidFill>
              </a:rPr>
              <a:t>R</a:t>
            </a:r>
            <a:r>
              <a:rPr lang="en-US" baseline="-25000" dirty="0">
                <a:solidFill>
                  <a:srgbClr val="A32136"/>
                </a:solidFill>
              </a:rPr>
              <a:t>n</a:t>
            </a:r>
            <a:r>
              <a:rPr lang="en-US" dirty="0">
                <a:solidFill>
                  <a:srgbClr val="A32136"/>
                </a:solidFill>
              </a:rPr>
              <a:t> </a:t>
            </a:r>
            <a:r>
              <a:rPr lang="en-US" dirty="0" smtClean="0">
                <a:solidFill>
                  <a:srgbClr val="A32136"/>
                </a:solidFill>
              </a:rPr>
              <a:t>		net </a:t>
            </a:r>
            <a:r>
              <a:rPr lang="en-US" dirty="0">
                <a:solidFill>
                  <a:srgbClr val="A32136"/>
                </a:solidFill>
              </a:rPr>
              <a:t>radiation at the crop surface [MJ m</a:t>
            </a:r>
            <a:r>
              <a:rPr lang="en-US" baseline="30000" dirty="0">
                <a:solidFill>
                  <a:srgbClr val="A32136"/>
                </a:solidFill>
              </a:rPr>
              <a:t>-2</a:t>
            </a:r>
            <a:r>
              <a:rPr lang="en-US" dirty="0">
                <a:solidFill>
                  <a:srgbClr val="A32136"/>
                </a:solidFill>
              </a:rPr>
              <a:t> day</a:t>
            </a:r>
            <a:r>
              <a:rPr lang="en-US" baseline="30000" dirty="0">
                <a:solidFill>
                  <a:srgbClr val="A32136"/>
                </a:solidFill>
              </a:rPr>
              <a:t>-1</a:t>
            </a:r>
            <a:r>
              <a:rPr lang="en-US" dirty="0">
                <a:solidFill>
                  <a:srgbClr val="A32136"/>
                </a:solidFill>
              </a:rPr>
              <a:t>],</a:t>
            </a:r>
            <a:r>
              <a:rPr lang="en-US" dirty="0">
                <a:solidFill>
                  <a:srgbClr val="A32136"/>
                </a:solidFill>
              </a:rPr>
              <a:t/>
            </a:r>
            <a:br>
              <a:rPr lang="en-US" dirty="0">
                <a:solidFill>
                  <a:srgbClr val="A32136"/>
                </a:solidFill>
              </a:rPr>
            </a:br>
            <a:r>
              <a:rPr lang="en-US" dirty="0">
                <a:solidFill>
                  <a:srgbClr val="A32136"/>
                </a:solidFill>
              </a:rPr>
              <a:t>G </a:t>
            </a:r>
            <a:r>
              <a:rPr lang="en-US" dirty="0" smtClean="0">
                <a:solidFill>
                  <a:srgbClr val="A32136"/>
                </a:solidFill>
              </a:rPr>
              <a:t>		soil </a:t>
            </a:r>
            <a:r>
              <a:rPr lang="en-US" dirty="0">
                <a:solidFill>
                  <a:srgbClr val="A32136"/>
                </a:solidFill>
              </a:rPr>
              <a:t>heat flux density [MJ m</a:t>
            </a:r>
            <a:r>
              <a:rPr lang="en-US" baseline="30000" dirty="0">
                <a:solidFill>
                  <a:srgbClr val="A32136"/>
                </a:solidFill>
              </a:rPr>
              <a:t>-2</a:t>
            </a:r>
            <a:r>
              <a:rPr lang="en-US" dirty="0">
                <a:solidFill>
                  <a:srgbClr val="A32136"/>
                </a:solidFill>
              </a:rPr>
              <a:t> day</a:t>
            </a:r>
            <a:r>
              <a:rPr lang="en-US" baseline="30000" dirty="0">
                <a:solidFill>
                  <a:srgbClr val="A32136"/>
                </a:solidFill>
              </a:rPr>
              <a:t>-1</a:t>
            </a:r>
            <a:r>
              <a:rPr lang="en-US" dirty="0">
                <a:solidFill>
                  <a:srgbClr val="A32136"/>
                </a:solidFill>
              </a:rPr>
              <a:t>],</a:t>
            </a:r>
            <a:r>
              <a:rPr lang="en-US" dirty="0">
                <a:solidFill>
                  <a:srgbClr val="A32136"/>
                </a:solidFill>
              </a:rPr>
              <a:t/>
            </a:r>
            <a:br>
              <a:rPr lang="en-US" dirty="0">
                <a:solidFill>
                  <a:srgbClr val="A32136"/>
                </a:solidFill>
              </a:rPr>
            </a:br>
            <a:r>
              <a:rPr lang="en-US" dirty="0">
                <a:solidFill>
                  <a:srgbClr val="A32136"/>
                </a:solidFill>
              </a:rPr>
              <a:t>T </a:t>
            </a:r>
            <a:r>
              <a:rPr lang="en-US" dirty="0" smtClean="0">
                <a:solidFill>
                  <a:srgbClr val="A32136"/>
                </a:solidFill>
              </a:rPr>
              <a:t>		air </a:t>
            </a:r>
            <a:r>
              <a:rPr lang="en-US" dirty="0">
                <a:solidFill>
                  <a:srgbClr val="A32136"/>
                </a:solidFill>
              </a:rPr>
              <a:t>temperature at 2 m height [°C],</a:t>
            </a:r>
            <a:r>
              <a:rPr lang="en-US" dirty="0">
                <a:solidFill>
                  <a:srgbClr val="A32136"/>
                </a:solidFill>
              </a:rPr>
              <a:t/>
            </a:r>
            <a:br>
              <a:rPr lang="en-US" dirty="0">
                <a:solidFill>
                  <a:srgbClr val="A32136"/>
                </a:solidFill>
              </a:rPr>
            </a:br>
            <a:r>
              <a:rPr lang="en-US" dirty="0">
                <a:solidFill>
                  <a:srgbClr val="A32136"/>
                </a:solidFill>
              </a:rPr>
              <a:t>u</a:t>
            </a:r>
            <a:r>
              <a:rPr lang="en-US" baseline="-25000" dirty="0">
                <a:solidFill>
                  <a:srgbClr val="A32136"/>
                </a:solidFill>
              </a:rPr>
              <a:t>2</a:t>
            </a:r>
            <a:r>
              <a:rPr lang="en-US" dirty="0">
                <a:solidFill>
                  <a:srgbClr val="A32136"/>
                </a:solidFill>
              </a:rPr>
              <a:t> </a:t>
            </a:r>
            <a:r>
              <a:rPr lang="en-US" dirty="0" smtClean="0">
                <a:solidFill>
                  <a:srgbClr val="A32136"/>
                </a:solidFill>
              </a:rPr>
              <a:t>		wind </a:t>
            </a:r>
            <a:r>
              <a:rPr lang="en-US" dirty="0">
                <a:solidFill>
                  <a:srgbClr val="A32136"/>
                </a:solidFill>
              </a:rPr>
              <a:t>speed at 2 m height [m s</a:t>
            </a:r>
            <a:r>
              <a:rPr lang="en-US" baseline="30000" dirty="0">
                <a:solidFill>
                  <a:srgbClr val="A32136"/>
                </a:solidFill>
              </a:rPr>
              <a:t>-1</a:t>
            </a:r>
            <a:r>
              <a:rPr lang="en-US" dirty="0">
                <a:solidFill>
                  <a:srgbClr val="A32136"/>
                </a:solidFill>
              </a:rPr>
              <a:t>],</a:t>
            </a:r>
            <a:r>
              <a:rPr lang="en-US" dirty="0">
                <a:solidFill>
                  <a:srgbClr val="A32136"/>
                </a:solidFill>
              </a:rPr>
              <a:t/>
            </a:r>
            <a:br>
              <a:rPr lang="en-US" dirty="0">
                <a:solidFill>
                  <a:srgbClr val="A32136"/>
                </a:solidFill>
              </a:rPr>
            </a:br>
            <a:r>
              <a:rPr lang="en-US" dirty="0" err="1">
                <a:solidFill>
                  <a:srgbClr val="A32136"/>
                </a:solidFill>
              </a:rPr>
              <a:t>e</a:t>
            </a:r>
            <a:r>
              <a:rPr lang="en-US" baseline="-25000" dirty="0" err="1">
                <a:solidFill>
                  <a:srgbClr val="A32136"/>
                </a:solidFill>
              </a:rPr>
              <a:t>s</a:t>
            </a:r>
            <a:r>
              <a:rPr lang="en-US" dirty="0">
                <a:solidFill>
                  <a:srgbClr val="A32136"/>
                </a:solidFill>
              </a:rPr>
              <a:t> </a:t>
            </a:r>
            <a:r>
              <a:rPr lang="en-US" dirty="0" smtClean="0">
                <a:solidFill>
                  <a:srgbClr val="A32136"/>
                </a:solidFill>
              </a:rPr>
              <a:t>		saturation vapor </a:t>
            </a:r>
            <a:r>
              <a:rPr lang="en-US" dirty="0">
                <a:solidFill>
                  <a:srgbClr val="A32136"/>
                </a:solidFill>
              </a:rPr>
              <a:t>pressure [</a:t>
            </a:r>
            <a:r>
              <a:rPr lang="en-US" dirty="0" err="1">
                <a:solidFill>
                  <a:srgbClr val="A32136"/>
                </a:solidFill>
              </a:rPr>
              <a:t>kPa</a:t>
            </a:r>
            <a:r>
              <a:rPr lang="en-US" dirty="0">
                <a:solidFill>
                  <a:srgbClr val="A32136"/>
                </a:solidFill>
              </a:rPr>
              <a:t>],</a:t>
            </a:r>
            <a:r>
              <a:rPr lang="en-US" dirty="0">
                <a:solidFill>
                  <a:srgbClr val="A32136"/>
                </a:solidFill>
              </a:rPr>
              <a:t/>
            </a:r>
            <a:br>
              <a:rPr lang="en-US" dirty="0">
                <a:solidFill>
                  <a:srgbClr val="A32136"/>
                </a:solidFill>
              </a:rPr>
            </a:br>
            <a:r>
              <a:rPr lang="en-US" dirty="0" err="1">
                <a:solidFill>
                  <a:srgbClr val="A32136"/>
                </a:solidFill>
              </a:rPr>
              <a:t>e</a:t>
            </a:r>
            <a:r>
              <a:rPr lang="en-US" baseline="-25000" dirty="0" err="1">
                <a:solidFill>
                  <a:srgbClr val="A32136"/>
                </a:solidFill>
              </a:rPr>
              <a:t>a</a:t>
            </a:r>
            <a:r>
              <a:rPr lang="en-US" dirty="0">
                <a:solidFill>
                  <a:srgbClr val="A32136"/>
                </a:solidFill>
              </a:rPr>
              <a:t> </a:t>
            </a:r>
            <a:r>
              <a:rPr lang="en-US" dirty="0" smtClean="0">
                <a:solidFill>
                  <a:srgbClr val="A32136"/>
                </a:solidFill>
              </a:rPr>
              <a:t>		actual vapor </a:t>
            </a:r>
            <a:r>
              <a:rPr lang="en-US" dirty="0">
                <a:solidFill>
                  <a:srgbClr val="A32136"/>
                </a:solidFill>
              </a:rPr>
              <a:t>pressure [</a:t>
            </a:r>
            <a:r>
              <a:rPr lang="en-US" dirty="0" err="1">
                <a:solidFill>
                  <a:srgbClr val="A32136"/>
                </a:solidFill>
              </a:rPr>
              <a:t>kPa</a:t>
            </a:r>
            <a:r>
              <a:rPr lang="en-US" dirty="0">
                <a:solidFill>
                  <a:srgbClr val="A32136"/>
                </a:solidFill>
              </a:rPr>
              <a:t>],</a:t>
            </a:r>
            <a:r>
              <a:rPr lang="en-US" dirty="0">
                <a:solidFill>
                  <a:srgbClr val="A32136"/>
                </a:solidFill>
              </a:rPr>
              <a:t/>
            </a:r>
            <a:br>
              <a:rPr lang="en-US" dirty="0">
                <a:solidFill>
                  <a:srgbClr val="A32136"/>
                </a:solidFill>
              </a:rPr>
            </a:br>
            <a:r>
              <a:rPr lang="en-US" dirty="0" err="1">
                <a:solidFill>
                  <a:srgbClr val="A32136"/>
                </a:solidFill>
              </a:rPr>
              <a:t>e</a:t>
            </a:r>
            <a:r>
              <a:rPr lang="en-US" baseline="-25000" dirty="0" err="1">
                <a:solidFill>
                  <a:srgbClr val="A32136"/>
                </a:solidFill>
              </a:rPr>
              <a:t>s</a:t>
            </a:r>
            <a:r>
              <a:rPr lang="en-US" dirty="0">
                <a:solidFill>
                  <a:srgbClr val="A32136"/>
                </a:solidFill>
              </a:rPr>
              <a:t> - </a:t>
            </a:r>
            <a:r>
              <a:rPr lang="en-US" dirty="0" err="1">
                <a:solidFill>
                  <a:srgbClr val="A32136"/>
                </a:solidFill>
              </a:rPr>
              <a:t>e</a:t>
            </a:r>
            <a:r>
              <a:rPr lang="en-US" baseline="-25000" dirty="0" err="1">
                <a:solidFill>
                  <a:srgbClr val="A32136"/>
                </a:solidFill>
              </a:rPr>
              <a:t>a</a:t>
            </a:r>
            <a:r>
              <a:rPr lang="en-US" dirty="0">
                <a:solidFill>
                  <a:srgbClr val="A32136"/>
                </a:solidFill>
              </a:rPr>
              <a:t> </a:t>
            </a:r>
            <a:r>
              <a:rPr lang="en-US" dirty="0" smtClean="0">
                <a:solidFill>
                  <a:srgbClr val="A32136"/>
                </a:solidFill>
              </a:rPr>
              <a:t>	saturation vapor </a:t>
            </a:r>
            <a:r>
              <a:rPr lang="en-US" dirty="0">
                <a:solidFill>
                  <a:srgbClr val="A32136"/>
                </a:solidFill>
              </a:rPr>
              <a:t>pressure deficit [</a:t>
            </a:r>
            <a:r>
              <a:rPr lang="en-US" dirty="0" err="1">
                <a:solidFill>
                  <a:srgbClr val="A32136"/>
                </a:solidFill>
              </a:rPr>
              <a:t>kPa</a:t>
            </a:r>
            <a:r>
              <a:rPr lang="en-US" dirty="0">
                <a:solidFill>
                  <a:srgbClr val="A32136"/>
                </a:solidFill>
              </a:rPr>
              <a:t>],</a:t>
            </a:r>
            <a:r>
              <a:rPr lang="en-US" dirty="0">
                <a:solidFill>
                  <a:srgbClr val="A32136"/>
                </a:solidFill>
              </a:rPr>
              <a:t/>
            </a:r>
            <a:br>
              <a:rPr lang="en-US" dirty="0">
                <a:solidFill>
                  <a:srgbClr val="A32136"/>
                </a:solidFill>
              </a:rPr>
            </a:br>
            <a:r>
              <a:rPr lang="en-US" dirty="0">
                <a:solidFill>
                  <a:srgbClr val="A32136"/>
                </a:solidFill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>
                <a:solidFill>
                  <a:srgbClr val="A32136"/>
                </a:solidFill>
              </a:rPr>
              <a:t> </a:t>
            </a:r>
            <a:r>
              <a:rPr lang="en-US" dirty="0" smtClean="0">
                <a:solidFill>
                  <a:srgbClr val="A32136"/>
                </a:solidFill>
              </a:rPr>
              <a:t>		slope vapor </a:t>
            </a:r>
            <a:r>
              <a:rPr lang="en-US" dirty="0">
                <a:solidFill>
                  <a:srgbClr val="A32136"/>
                </a:solidFill>
              </a:rPr>
              <a:t>pressure curve [</a:t>
            </a:r>
            <a:r>
              <a:rPr lang="en-US" dirty="0" err="1">
                <a:solidFill>
                  <a:srgbClr val="A32136"/>
                </a:solidFill>
              </a:rPr>
              <a:t>kPa</a:t>
            </a:r>
            <a:r>
              <a:rPr lang="en-US" dirty="0">
                <a:solidFill>
                  <a:srgbClr val="A32136"/>
                </a:solidFill>
              </a:rPr>
              <a:t> °C</a:t>
            </a:r>
            <a:r>
              <a:rPr lang="en-US" baseline="30000" dirty="0">
                <a:solidFill>
                  <a:srgbClr val="A32136"/>
                </a:solidFill>
              </a:rPr>
              <a:t>-1</a:t>
            </a:r>
            <a:r>
              <a:rPr lang="en-US" dirty="0">
                <a:solidFill>
                  <a:srgbClr val="A32136"/>
                </a:solidFill>
              </a:rPr>
              <a:t>],</a:t>
            </a:r>
            <a:r>
              <a:rPr lang="en-US" dirty="0">
                <a:solidFill>
                  <a:srgbClr val="A32136"/>
                </a:solidFill>
              </a:rPr>
              <a:t/>
            </a:r>
            <a:br>
              <a:rPr lang="en-US" dirty="0">
                <a:solidFill>
                  <a:srgbClr val="A32136"/>
                </a:solidFill>
              </a:rPr>
            </a:br>
            <a:r>
              <a:rPr lang="en-US" dirty="0">
                <a:solidFill>
                  <a:srgbClr val="A32136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dirty="0">
                <a:solidFill>
                  <a:srgbClr val="A32136"/>
                </a:solidFill>
              </a:rPr>
              <a:t> </a:t>
            </a:r>
            <a:r>
              <a:rPr lang="en-US" dirty="0" smtClean="0">
                <a:solidFill>
                  <a:srgbClr val="A32136"/>
                </a:solidFill>
              </a:rPr>
              <a:t>		psychrometric </a:t>
            </a:r>
            <a:r>
              <a:rPr lang="en-US" dirty="0">
                <a:solidFill>
                  <a:srgbClr val="A32136"/>
                </a:solidFill>
              </a:rPr>
              <a:t>constant [</a:t>
            </a:r>
            <a:r>
              <a:rPr lang="en-US" dirty="0" err="1">
                <a:solidFill>
                  <a:srgbClr val="A32136"/>
                </a:solidFill>
              </a:rPr>
              <a:t>kPa</a:t>
            </a:r>
            <a:r>
              <a:rPr lang="en-US" dirty="0">
                <a:solidFill>
                  <a:srgbClr val="A32136"/>
                </a:solidFill>
              </a:rPr>
              <a:t> °C</a:t>
            </a:r>
            <a:r>
              <a:rPr lang="en-US" baseline="30000" dirty="0">
                <a:solidFill>
                  <a:srgbClr val="A32136"/>
                </a:solidFill>
              </a:rPr>
              <a:t>-1</a:t>
            </a:r>
            <a:r>
              <a:rPr lang="en-US" dirty="0" smtClean="0">
                <a:solidFill>
                  <a:srgbClr val="A32136"/>
                </a:solidFill>
              </a:rPr>
              <a:t>].</a:t>
            </a:r>
          </a:p>
          <a:p>
            <a:endParaRPr lang="en-US" sz="2000" dirty="0">
              <a:solidFill>
                <a:srgbClr val="A3213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908" y="889207"/>
            <a:ext cx="6866669" cy="1491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3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>
                <a:latin typeface="Calibri" charset="0"/>
              </a:rPr>
              <a:t>Penman-</a:t>
            </a:r>
            <a:r>
              <a:rPr lang="en-US" altLang="x-none" sz="3600" dirty="0" err="1">
                <a:latin typeface="Calibri" charset="0"/>
              </a:rPr>
              <a:t>Montieth</a:t>
            </a:r>
            <a:r>
              <a:rPr lang="en-US" altLang="x-none" sz="3600" dirty="0">
                <a:latin typeface="Calibri" charset="0"/>
              </a:rPr>
              <a:t> </a:t>
            </a:r>
            <a:r>
              <a:rPr lang="en-US" altLang="x-none" sz="3600" dirty="0" smtClean="0">
                <a:latin typeface="Calibri" charset="0"/>
              </a:rPr>
              <a:t>Method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19" y="925511"/>
            <a:ext cx="1140164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A32136"/>
                </a:solidFill>
              </a:rPr>
              <a:t>Temperature</a:t>
            </a:r>
            <a:endParaRPr lang="en-US" sz="2000" dirty="0">
              <a:solidFill>
                <a:srgbClr val="A32136"/>
              </a:solidFill>
            </a:endParaRPr>
          </a:p>
          <a:p>
            <a:pPr lvl="1"/>
            <a:r>
              <a:rPr lang="en-US" sz="2000" dirty="0">
                <a:solidFill>
                  <a:srgbClr val="A32136"/>
                </a:solidFill>
              </a:rPr>
              <a:t>The </a:t>
            </a:r>
            <a:r>
              <a:rPr lang="en-US" sz="2000" dirty="0" smtClean="0">
                <a:solidFill>
                  <a:srgbClr val="A32136"/>
                </a:solidFill>
              </a:rPr>
              <a:t>average </a:t>
            </a:r>
            <a:r>
              <a:rPr lang="en-US" sz="2000" dirty="0">
                <a:solidFill>
                  <a:srgbClr val="A32136"/>
                </a:solidFill>
              </a:rPr>
              <a:t>daily </a:t>
            </a:r>
            <a:r>
              <a:rPr lang="en-US" sz="2000" dirty="0" smtClean="0">
                <a:solidFill>
                  <a:srgbClr val="A32136"/>
                </a:solidFill>
              </a:rPr>
              <a:t>temperatures </a:t>
            </a:r>
            <a:r>
              <a:rPr lang="en-US" sz="2000" dirty="0">
                <a:solidFill>
                  <a:srgbClr val="A32136"/>
                </a:solidFill>
              </a:rPr>
              <a:t>in degrees Celsius (°C) </a:t>
            </a:r>
            <a:r>
              <a:rPr lang="en-US" sz="2000" dirty="0" smtClean="0">
                <a:solidFill>
                  <a:srgbClr val="A32136"/>
                </a:solidFill>
              </a:rPr>
              <a:t>is computed from the maximum </a:t>
            </a:r>
            <a:r>
              <a:rPr lang="en-US" sz="2000" dirty="0">
                <a:solidFill>
                  <a:srgbClr val="A32136"/>
                </a:solidFill>
              </a:rPr>
              <a:t>and minimum air </a:t>
            </a:r>
            <a:r>
              <a:rPr lang="en-US" sz="2000" dirty="0" smtClean="0">
                <a:solidFill>
                  <a:srgbClr val="A32136"/>
                </a:solidFill>
              </a:rPr>
              <a:t>temperature values. </a:t>
            </a:r>
          </a:p>
          <a:p>
            <a:endParaRPr lang="en-US" sz="2000" b="1" i="1" dirty="0">
              <a:solidFill>
                <a:srgbClr val="A32136"/>
              </a:solidFill>
            </a:endParaRPr>
          </a:p>
          <a:p>
            <a:r>
              <a:rPr lang="en-US" sz="2000" b="1" i="1" dirty="0" smtClean="0">
                <a:solidFill>
                  <a:srgbClr val="A32136"/>
                </a:solidFill>
              </a:rPr>
              <a:t>Humidity</a:t>
            </a:r>
            <a:endParaRPr lang="en-US" sz="2000" dirty="0">
              <a:solidFill>
                <a:srgbClr val="A32136"/>
              </a:solidFill>
            </a:endParaRPr>
          </a:p>
          <a:p>
            <a:pPr lvl="1"/>
            <a:r>
              <a:rPr lang="en-US" sz="2000" dirty="0">
                <a:solidFill>
                  <a:srgbClr val="A32136"/>
                </a:solidFill>
              </a:rPr>
              <a:t>The (average) daily actual </a:t>
            </a:r>
            <a:r>
              <a:rPr lang="en-US" sz="2000" dirty="0" smtClean="0">
                <a:solidFill>
                  <a:srgbClr val="A32136"/>
                </a:solidFill>
              </a:rPr>
              <a:t>vapor </a:t>
            </a:r>
            <a:r>
              <a:rPr lang="en-US" sz="2000" dirty="0">
                <a:solidFill>
                  <a:srgbClr val="A32136"/>
                </a:solidFill>
              </a:rPr>
              <a:t>pressure, </a:t>
            </a:r>
            <a:r>
              <a:rPr lang="en-US" sz="2000" dirty="0" err="1">
                <a:solidFill>
                  <a:srgbClr val="A32136"/>
                </a:solidFill>
              </a:rPr>
              <a:t>e</a:t>
            </a:r>
            <a:r>
              <a:rPr lang="en-US" sz="2000" baseline="-25000" dirty="0" err="1">
                <a:solidFill>
                  <a:srgbClr val="A32136"/>
                </a:solidFill>
              </a:rPr>
              <a:t>a</a:t>
            </a:r>
            <a:r>
              <a:rPr lang="en-US" sz="2000" dirty="0">
                <a:solidFill>
                  <a:srgbClr val="A32136"/>
                </a:solidFill>
              </a:rPr>
              <a:t>, in kilopascals (</a:t>
            </a:r>
            <a:r>
              <a:rPr lang="en-US" sz="2000" dirty="0" err="1">
                <a:solidFill>
                  <a:srgbClr val="A32136"/>
                </a:solidFill>
              </a:rPr>
              <a:t>kPa</a:t>
            </a:r>
            <a:r>
              <a:rPr lang="en-US" sz="2000" dirty="0">
                <a:solidFill>
                  <a:srgbClr val="A32136"/>
                </a:solidFill>
              </a:rPr>
              <a:t>) is </a:t>
            </a:r>
            <a:r>
              <a:rPr lang="en-US" sz="2000" dirty="0" smtClean="0">
                <a:solidFill>
                  <a:srgbClr val="A32136"/>
                </a:solidFill>
              </a:rPr>
              <a:t>computed similar to temperature. </a:t>
            </a:r>
          </a:p>
          <a:p>
            <a:endParaRPr lang="en-US" sz="2000" b="1" i="1" dirty="0">
              <a:solidFill>
                <a:srgbClr val="A32136"/>
              </a:solidFill>
            </a:endParaRPr>
          </a:p>
          <a:p>
            <a:r>
              <a:rPr lang="en-US" sz="2000" b="1" i="1" dirty="0" smtClean="0">
                <a:solidFill>
                  <a:srgbClr val="A32136"/>
                </a:solidFill>
              </a:rPr>
              <a:t>Radiation</a:t>
            </a:r>
            <a:endParaRPr lang="en-US" sz="2000" dirty="0">
              <a:solidFill>
                <a:srgbClr val="A32136"/>
              </a:solidFill>
            </a:endParaRPr>
          </a:p>
          <a:p>
            <a:pPr lvl="1"/>
            <a:r>
              <a:rPr lang="en-US" sz="2000" dirty="0">
                <a:solidFill>
                  <a:srgbClr val="A32136"/>
                </a:solidFill>
              </a:rPr>
              <a:t>The (average) daily net radiation expressed in </a:t>
            </a:r>
            <a:r>
              <a:rPr lang="en-US" sz="2000" dirty="0" err="1">
                <a:solidFill>
                  <a:srgbClr val="A32136"/>
                </a:solidFill>
              </a:rPr>
              <a:t>megajoules</a:t>
            </a:r>
            <a:r>
              <a:rPr lang="en-US" sz="2000" dirty="0">
                <a:solidFill>
                  <a:srgbClr val="A32136"/>
                </a:solidFill>
              </a:rPr>
              <a:t> per square </a:t>
            </a:r>
            <a:r>
              <a:rPr lang="en-US" sz="2000" dirty="0" err="1">
                <a:solidFill>
                  <a:srgbClr val="A32136"/>
                </a:solidFill>
              </a:rPr>
              <a:t>metre</a:t>
            </a:r>
            <a:r>
              <a:rPr lang="en-US" sz="2000" dirty="0">
                <a:solidFill>
                  <a:srgbClr val="A32136"/>
                </a:solidFill>
              </a:rPr>
              <a:t> per day (MJ m</a:t>
            </a:r>
            <a:r>
              <a:rPr lang="en-US" sz="2000" baseline="30000" dirty="0">
                <a:solidFill>
                  <a:srgbClr val="A32136"/>
                </a:solidFill>
              </a:rPr>
              <a:t>-2</a:t>
            </a:r>
            <a:r>
              <a:rPr lang="en-US" sz="2000" dirty="0">
                <a:solidFill>
                  <a:srgbClr val="A32136"/>
                </a:solidFill>
              </a:rPr>
              <a:t> day</a:t>
            </a:r>
            <a:r>
              <a:rPr lang="en-US" sz="2000" baseline="30000" dirty="0">
                <a:solidFill>
                  <a:srgbClr val="A32136"/>
                </a:solidFill>
              </a:rPr>
              <a:t>-1</a:t>
            </a:r>
            <a:r>
              <a:rPr lang="en-US" sz="2000" dirty="0">
                <a:solidFill>
                  <a:srgbClr val="A32136"/>
                </a:solidFill>
              </a:rPr>
              <a:t>) is required. </a:t>
            </a:r>
            <a:r>
              <a:rPr lang="en-US" sz="2000" dirty="0" smtClean="0">
                <a:solidFill>
                  <a:srgbClr val="A32136"/>
                </a:solidFill>
              </a:rPr>
              <a:t>When not available the values </a:t>
            </a:r>
            <a:r>
              <a:rPr lang="en-US" sz="2000" dirty="0">
                <a:solidFill>
                  <a:srgbClr val="A32136"/>
                </a:solidFill>
              </a:rPr>
              <a:t>can be derived from the (average) shortwave radiation measured with a </a:t>
            </a:r>
            <a:r>
              <a:rPr lang="en-US" sz="2000" dirty="0" err="1" smtClean="0">
                <a:solidFill>
                  <a:srgbClr val="A32136"/>
                </a:solidFill>
              </a:rPr>
              <a:t>pyranometer</a:t>
            </a:r>
            <a:r>
              <a:rPr lang="en-US" sz="2000" dirty="0" smtClean="0">
                <a:solidFill>
                  <a:srgbClr val="A32136"/>
                </a:solidFill>
              </a:rPr>
              <a:t>.</a:t>
            </a:r>
          </a:p>
          <a:p>
            <a:endParaRPr lang="en-US" sz="2000" b="1" i="1" dirty="0">
              <a:solidFill>
                <a:srgbClr val="A32136"/>
              </a:solidFill>
            </a:endParaRPr>
          </a:p>
          <a:p>
            <a:r>
              <a:rPr lang="en-US" sz="2000" b="1" i="1" dirty="0" smtClean="0">
                <a:solidFill>
                  <a:srgbClr val="A32136"/>
                </a:solidFill>
              </a:rPr>
              <a:t>Wind </a:t>
            </a:r>
            <a:r>
              <a:rPr lang="en-US" sz="2000" b="1" i="1" dirty="0">
                <a:solidFill>
                  <a:srgbClr val="A32136"/>
                </a:solidFill>
              </a:rPr>
              <a:t>speed</a:t>
            </a:r>
            <a:endParaRPr lang="en-US" sz="2000" dirty="0">
              <a:solidFill>
                <a:srgbClr val="A32136"/>
              </a:solidFill>
            </a:endParaRPr>
          </a:p>
          <a:p>
            <a:pPr lvl="1"/>
            <a:r>
              <a:rPr lang="en-US" sz="2000" dirty="0">
                <a:solidFill>
                  <a:srgbClr val="A32136"/>
                </a:solidFill>
              </a:rPr>
              <a:t>The (average) daily wind speed in </a:t>
            </a:r>
            <a:r>
              <a:rPr lang="en-US" sz="2000" dirty="0" smtClean="0">
                <a:solidFill>
                  <a:srgbClr val="A32136"/>
                </a:solidFill>
              </a:rPr>
              <a:t>meters </a:t>
            </a:r>
            <a:r>
              <a:rPr lang="en-US" sz="2000" dirty="0">
                <a:solidFill>
                  <a:srgbClr val="A32136"/>
                </a:solidFill>
              </a:rPr>
              <a:t>per second (m s</a:t>
            </a:r>
            <a:r>
              <a:rPr lang="en-US" sz="2000" baseline="30000" dirty="0">
                <a:solidFill>
                  <a:srgbClr val="A32136"/>
                </a:solidFill>
              </a:rPr>
              <a:t>-1</a:t>
            </a:r>
            <a:r>
              <a:rPr lang="en-US" sz="2000" dirty="0">
                <a:solidFill>
                  <a:srgbClr val="A32136"/>
                </a:solidFill>
              </a:rPr>
              <a:t>) measured at 2 m above the ground level is required. </a:t>
            </a:r>
          </a:p>
        </p:txBody>
      </p:sp>
    </p:spTree>
    <p:extLst>
      <p:ext uri="{BB962C8B-B14F-4D97-AF65-F5344CB8AC3E}">
        <p14:creationId xmlns:p14="http://schemas.microsoft.com/office/powerpoint/2010/main" val="72425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Schematic View of Penman-</a:t>
            </a:r>
            <a:r>
              <a:rPr lang="en-US" altLang="x-none" sz="3600" dirty="0" err="1" smtClean="0">
                <a:latin typeface="Calibri" charset="0"/>
              </a:rPr>
              <a:t>Montieth</a:t>
            </a:r>
            <a:r>
              <a:rPr lang="en-US" altLang="x-none" sz="3600" dirty="0" smtClean="0">
                <a:latin typeface="Calibri" charset="0"/>
              </a:rPr>
              <a:t> Method</a:t>
            </a:r>
            <a:endParaRPr lang="en-US" altLang="x-none" sz="3600" dirty="0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59" y="1584221"/>
            <a:ext cx="10101591" cy="3518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0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137652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Penman-</a:t>
            </a:r>
            <a:r>
              <a:rPr lang="en-US" altLang="x-none" sz="3600" dirty="0" err="1" smtClean="0">
                <a:latin typeface="Calibri" charset="0"/>
              </a:rPr>
              <a:t>Montieth</a:t>
            </a:r>
            <a:r>
              <a:rPr lang="en-US" altLang="x-none" sz="3600" dirty="0" smtClean="0">
                <a:latin typeface="Calibri" charset="0"/>
              </a:rPr>
              <a:t> Method Applied to Crops (</a:t>
            </a:r>
            <a:r>
              <a:rPr lang="en-US" altLang="x-none" sz="3600" dirty="0" err="1" smtClean="0">
                <a:latin typeface="Calibri" charset="0"/>
              </a:rPr>
              <a:t>Et</a:t>
            </a:r>
            <a:r>
              <a:rPr lang="en-US" altLang="x-none" sz="3600" baseline="-25000" dirty="0" err="1" smtClean="0">
                <a:latin typeface="Calibri" charset="0"/>
              </a:rPr>
              <a:t>c</a:t>
            </a:r>
            <a:r>
              <a:rPr lang="en-US" altLang="x-none" sz="3600" dirty="0" smtClean="0">
                <a:latin typeface="Calibri" charset="0"/>
              </a:rPr>
              <a:t>)</a:t>
            </a:r>
            <a:endParaRPr lang="en-US" altLang="x-none" sz="3600" dirty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57" y="1584221"/>
            <a:ext cx="10101591" cy="35187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1163067" y="2428569"/>
            <a:ext cx="3477759" cy="3731812"/>
            <a:chOff x="691118" y="1524001"/>
            <a:chExt cx="3477759" cy="373181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585883" y="1524001"/>
              <a:ext cx="1582994" cy="2743199"/>
            </a:xfrm>
            <a:prstGeom prst="straightConnector1">
              <a:avLst/>
            </a:prstGeom>
            <a:ln w="57150">
              <a:solidFill>
                <a:srgbClr val="A321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91118" y="4178595"/>
              <a:ext cx="28976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A32136"/>
                  </a:solidFill>
                </a:rPr>
                <a:t>Specifi</a:t>
              </a:r>
              <a:r>
                <a:rPr lang="en-US" sz="3200" b="1" dirty="0" smtClean="0">
                  <a:solidFill>
                    <a:srgbClr val="A32136"/>
                  </a:solidFill>
                </a:rPr>
                <a:t>c Crop Coefficient</a:t>
              </a:r>
              <a:endParaRPr lang="en-US" sz="3200" b="1" dirty="0">
                <a:solidFill>
                  <a:srgbClr val="A3213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318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Example of Penman-</a:t>
            </a:r>
            <a:r>
              <a:rPr lang="en-US" altLang="x-none" sz="3600" dirty="0" err="1" smtClean="0">
                <a:latin typeface="Calibri" charset="0"/>
              </a:rPr>
              <a:t>Montieth</a:t>
            </a:r>
            <a:r>
              <a:rPr lang="en-US" altLang="x-none" sz="3600" dirty="0" smtClean="0">
                <a:latin typeface="Calibri" charset="0"/>
              </a:rPr>
              <a:t> Method Applied to Sugarcane</a:t>
            </a:r>
            <a:endParaRPr lang="en-US" altLang="x-none" sz="3600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174"/>
            <a:ext cx="12192000" cy="3197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4681" y="4848582"/>
            <a:ext cx="11401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2136"/>
                </a:solidFill>
              </a:rPr>
              <a:t>Silva, V. , Borges, C. , Farias, C. , Singh, V. , Albuquerque, W. and Silva, B. (2012) Water requirements and single and dual crop coefficients of sugarcane grown in a tropical region, Brazil. </a:t>
            </a:r>
            <a:r>
              <a:rPr lang="en-US" sz="2000" i="1" dirty="0">
                <a:solidFill>
                  <a:srgbClr val="A32136"/>
                </a:solidFill>
              </a:rPr>
              <a:t>Agricultural Sciences</a:t>
            </a:r>
            <a:r>
              <a:rPr lang="en-US" sz="2000" dirty="0">
                <a:solidFill>
                  <a:srgbClr val="A32136"/>
                </a:solidFill>
              </a:rPr>
              <a:t>, </a:t>
            </a:r>
            <a:r>
              <a:rPr lang="en-US" sz="2000" b="1" dirty="0">
                <a:solidFill>
                  <a:srgbClr val="A32136"/>
                </a:solidFill>
              </a:rPr>
              <a:t>3</a:t>
            </a:r>
            <a:r>
              <a:rPr lang="en-US" sz="2000" dirty="0">
                <a:solidFill>
                  <a:srgbClr val="A32136"/>
                </a:solidFill>
              </a:rPr>
              <a:t>, 274-286. </a:t>
            </a:r>
            <a:endParaRPr lang="en-US" sz="2000" dirty="0" smtClean="0">
              <a:solidFill>
                <a:srgbClr val="A321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8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57" y="1594168"/>
            <a:ext cx="10101591" cy="3498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25" y="1603885"/>
            <a:ext cx="10101591" cy="3498942"/>
          </a:xfrm>
          <a:prstGeom prst="rect">
            <a:avLst/>
          </a:prstGeom>
        </p:spPr>
      </p:pic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137652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Penman-</a:t>
            </a:r>
            <a:r>
              <a:rPr lang="en-US" altLang="x-none" sz="3600" dirty="0" err="1" smtClean="0">
                <a:latin typeface="Calibri" charset="0"/>
              </a:rPr>
              <a:t>Montieth</a:t>
            </a:r>
            <a:r>
              <a:rPr lang="en-US" altLang="x-none" sz="3600" dirty="0" smtClean="0">
                <a:latin typeface="Calibri" charset="0"/>
              </a:rPr>
              <a:t> Method Applied to Stressed Crops (</a:t>
            </a:r>
            <a:r>
              <a:rPr lang="en-US" altLang="x-none" sz="3600" dirty="0" err="1" smtClean="0">
                <a:latin typeface="Calibri" charset="0"/>
              </a:rPr>
              <a:t>Et</a:t>
            </a:r>
            <a:r>
              <a:rPr lang="en-US" altLang="x-none" sz="3600" baseline="-25000" dirty="0" err="1" smtClean="0">
                <a:latin typeface="Calibri" charset="0"/>
              </a:rPr>
              <a:t>c</a:t>
            </a:r>
            <a:r>
              <a:rPr lang="en-US" altLang="x-none" sz="3600" baseline="-25000" dirty="0" smtClean="0">
                <a:latin typeface="Calibri" charset="0"/>
              </a:rPr>
              <a:t> </a:t>
            </a:r>
            <a:r>
              <a:rPr lang="en-US" altLang="x-none" sz="3600" baseline="-25000" dirty="0" err="1" smtClean="0">
                <a:latin typeface="Calibri" charset="0"/>
              </a:rPr>
              <a:t>adj</a:t>
            </a:r>
            <a:r>
              <a:rPr lang="en-US" altLang="x-none" sz="3600" dirty="0" smtClean="0">
                <a:latin typeface="Calibri" charset="0"/>
              </a:rPr>
              <a:t>)</a:t>
            </a:r>
            <a:endParaRPr lang="en-US" altLang="x-none" sz="3600" dirty="0">
              <a:latin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09652" y="2497394"/>
            <a:ext cx="3972233" cy="3661876"/>
            <a:chOff x="4237703" y="1592826"/>
            <a:chExt cx="3972233" cy="3661876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4237703" y="1592826"/>
              <a:ext cx="1818968" cy="2615150"/>
            </a:xfrm>
            <a:prstGeom prst="straightConnector1">
              <a:avLst/>
            </a:prstGeom>
            <a:ln w="57150">
              <a:solidFill>
                <a:srgbClr val="A321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312280" y="4177484"/>
              <a:ext cx="28976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A32136"/>
                  </a:solidFill>
                </a:rPr>
                <a:t>Specifi</a:t>
              </a:r>
              <a:r>
                <a:rPr lang="en-US" sz="3200" b="1" dirty="0" smtClean="0">
                  <a:solidFill>
                    <a:srgbClr val="A32136"/>
                  </a:solidFill>
                </a:rPr>
                <a:t>c Crop Coefficient</a:t>
              </a:r>
              <a:endParaRPr lang="en-US" sz="3200" b="1" dirty="0">
                <a:solidFill>
                  <a:srgbClr val="A32136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21945" y="2497394"/>
            <a:ext cx="2897656" cy="3678150"/>
            <a:chOff x="5312280" y="1576552"/>
            <a:chExt cx="2897656" cy="367815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56671" y="1576552"/>
              <a:ext cx="996544" cy="2631424"/>
            </a:xfrm>
            <a:prstGeom prst="straightConnector1">
              <a:avLst/>
            </a:prstGeom>
            <a:ln w="57150">
              <a:solidFill>
                <a:srgbClr val="A321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312280" y="4177484"/>
              <a:ext cx="289765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A32136"/>
                  </a:solidFill>
                </a:rPr>
                <a:t>Crop Stress Coefficient</a:t>
              </a:r>
              <a:endParaRPr lang="en-US" sz="3200" b="1" dirty="0">
                <a:solidFill>
                  <a:srgbClr val="A3213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30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14292"/>
            <a:ext cx="12192000" cy="648931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Aerodynamic Resistance (</a:t>
            </a:r>
            <a:r>
              <a:rPr lang="en-US" altLang="x-none" sz="3600" dirty="0" err="1" smtClean="0">
                <a:latin typeface="Calibri" charset="0"/>
              </a:rPr>
              <a:t>r</a:t>
            </a:r>
            <a:r>
              <a:rPr lang="en-US" altLang="x-none" sz="3600" baseline="-25000" dirty="0" err="1" smtClean="0">
                <a:latin typeface="Calibri" charset="0"/>
              </a:rPr>
              <a:t>a</a:t>
            </a:r>
            <a:r>
              <a:rPr lang="en-US" altLang="x-none" sz="3600" dirty="0" smtClean="0">
                <a:latin typeface="Calibri" charset="0"/>
              </a:rPr>
              <a:t>) Applied LE Fluxes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871" y="2803461"/>
            <a:ext cx="11884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A32136"/>
                </a:solidFill>
              </a:rPr>
              <a:t>r</a:t>
            </a:r>
            <a:r>
              <a:rPr lang="en-US" sz="2000" baseline="-25000" dirty="0" err="1">
                <a:solidFill>
                  <a:srgbClr val="A32136"/>
                </a:solidFill>
              </a:rPr>
              <a:t>a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aerodynamic </a:t>
            </a:r>
            <a:r>
              <a:rPr lang="en-US" sz="2000" dirty="0">
                <a:solidFill>
                  <a:srgbClr val="A32136"/>
                </a:solidFill>
              </a:rPr>
              <a:t>resistance [s m</a:t>
            </a:r>
            <a:r>
              <a:rPr lang="en-US" sz="2000" baseline="30000" dirty="0">
                <a:solidFill>
                  <a:srgbClr val="A32136"/>
                </a:solidFill>
              </a:rPr>
              <a:t>-1</a:t>
            </a:r>
            <a:r>
              <a:rPr lang="en-US" sz="2000" dirty="0">
                <a:solidFill>
                  <a:srgbClr val="A32136"/>
                </a:solidFill>
              </a:rPr>
              <a:t>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 smtClean="0">
                <a:solidFill>
                  <a:srgbClr val="A32136"/>
                </a:solidFill>
              </a:rPr>
              <a:t>q</a:t>
            </a:r>
            <a:r>
              <a:rPr lang="en-US" sz="2000" baseline="-25000" dirty="0" err="1" smtClean="0">
                <a:solidFill>
                  <a:srgbClr val="A32136"/>
                </a:solidFill>
              </a:rPr>
              <a:t>s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specific humidity of the surface [</a:t>
            </a:r>
            <a:r>
              <a:rPr lang="en-US" sz="2000" dirty="0" err="1" smtClean="0">
                <a:solidFill>
                  <a:srgbClr val="A32136"/>
                </a:solidFill>
              </a:rPr>
              <a:t>g</a:t>
            </a:r>
            <a:r>
              <a:rPr lang="en-US" sz="2000" baseline="-25000" dirty="0" err="1" smtClean="0">
                <a:solidFill>
                  <a:srgbClr val="A32136"/>
                </a:solidFill>
              </a:rPr>
              <a:t>vapor</a:t>
            </a:r>
            <a:r>
              <a:rPr lang="en-US" sz="2000" dirty="0" smtClean="0">
                <a:solidFill>
                  <a:srgbClr val="A32136"/>
                </a:solidFill>
              </a:rPr>
              <a:t> kg</a:t>
            </a:r>
            <a:r>
              <a:rPr lang="en-US" sz="2000" baseline="30000" dirty="0" smtClean="0">
                <a:solidFill>
                  <a:srgbClr val="A32136"/>
                </a:solidFill>
              </a:rPr>
              <a:t>-1</a:t>
            </a:r>
            <a:r>
              <a:rPr lang="en-US" sz="2000" baseline="-25000" dirty="0" smtClean="0">
                <a:solidFill>
                  <a:srgbClr val="A32136"/>
                </a:solidFill>
              </a:rPr>
              <a:t>moist air</a:t>
            </a:r>
            <a:r>
              <a:rPr lang="en-US" sz="2000" dirty="0" smtClean="0">
                <a:solidFill>
                  <a:srgbClr val="A32136"/>
                </a:solidFill>
              </a:rPr>
              <a:t>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 smtClean="0">
                <a:solidFill>
                  <a:srgbClr val="A32136"/>
                </a:solidFill>
              </a:rPr>
              <a:t>q</a:t>
            </a:r>
            <a:r>
              <a:rPr lang="en-US" sz="2000" baseline="-25000" dirty="0" err="1">
                <a:solidFill>
                  <a:srgbClr val="A32136"/>
                </a:solidFill>
              </a:rPr>
              <a:t>a</a:t>
            </a:r>
            <a:r>
              <a:rPr lang="en-US" sz="2000" dirty="0">
                <a:solidFill>
                  <a:srgbClr val="A32136"/>
                </a:solidFill>
              </a:rPr>
              <a:t> 		specific humidity of the </a:t>
            </a:r>
            <a:r>
              <a:rPr lang="en-US" sz="2000" dirty="0" smtClean="0">
                <a:solidFill>
                  <a:srgbClr val="A32136"/>
                </a:solidFill>
              </a:rPr>
              <a:t>atmosphere </a:t>
            </a:r>
            <a:r>
              <a:rPr lang="en-US" sz="2000" dirty="0">
                <a:solidFill>
                  <a:srgbClr val="A32136"/>
                </a:solidFill>
              </a:rPr>
              <a:t>[</a:t>
            </a:r>
            <a:r>
              <a:rPr lang="en-US" sz="2000" dirty="0" err="1">
                <a:solidFill>
                  <a:srgbClr val="A32136"/>
                </a:solidFill>
              </a:rPr>
              <a:t>g</a:t>
            </a:r>
            <a:r>
              <a:rPr lang="en-US" sz="2000" baseline="-25000" dirty="0" err="1">
                <a:solidFill>
                  <a:srgbClr val="A32136"/>
                </a:solidFill>
              </a:rPr>
              <a:t>vapor</a:t>
            </a:r>
            <a:r>
              <a:rPr lang="en-US" sz="2000" dirty="0">
                <a:solidFill>
                  <a:srgbClr val="A32136"/>
                </a:solidFill>
              </a:rPr>
              <a:t> kg</a:t>
            </a:r>
            <a:r>
              <a:rPr lang="en-US" sz="2000" baseline="30000" dirty="0">
                <a:solidFill>
                  <a:srgbClr val="A32136"/>
                </a:solidFill>
              </a:rPr>
              <a:t>-1</a:t>
            </a:r>
            <a:r>
              <a:rPr lang="en-US" sz="2000" baseline="-25000" dirty="0">
                <a:solidFill>
                  <a:srgbClr val="A32136"/>
                </a:solidFill>
              </a:rPr>
              <a:t>moist air</a:t>
            </a:r>
            <a:r>
              <a:rPr lang="en-US" sz="2000" dirty="0">
                <a:solidFill>
                  <a:srgbClr val="A32136"/>
                </a:solidFill>
              </a:rPr>
              <a:t>], </a:t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>
                <a:solidFill>
                  <a:srgbClr val="A32136"/>
                </a:solidFill>
              </a:rPr>
              <a:t>T</a:t>
            </a:r>
            <a:r>
              <a:rPr lang="en-US" sz="2000" baseline="-25000" dirty="0" err="1" smtClean="0">
                <a:solidFill>
                  <a:srgbClr val="A32136"/>
                </a:solidFill>
              </a:rPr>
              <a:t>s</a:t>
            </a:r>
            <a:r>
              <a:rPr lang="en-US" sz="2000" dirty="0">
                <a:solidFill>
                  <a:srgbClr val="A32136"/>
                </a:solidFill>
              </a:rPr>
              <a:t> 		</a:t>
            </a:r>
            <a:r>
              <a:rPr lang="en-US" sz="2000" dirty="0" smtClean="0">
                <a:solidFill>
                  <a:srgbClr val="A32136"/>
                </a:solidFill>
              </a:rPr>
              <a:t>Temperature of </a:t>
            </a:r>
            <a:r>
              <a:rPr lang="en-US" sz="2000" dirty="0">
                <a:solidFill>
                  <a:srgbClr val="A32136"/>
                </a:solidFill>
              </a:rPr>
              <a:t>the surface </a:t>
            </a:r>
            <a:r>
              <a:rPr lang="en-US" sz="2000" dirty="0" smtClean="0">
                <a:solidFill>
                  <a:srgbClr val="A32136"/>
                </a:solidFill>
              </a:rPr>
              <a:t>[°C],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>
                <a:solidFill>
                  <a:srgbClr val="A32136"/>
                </a:solidFill>
              </a:rPr>
              <a:t>q</a:t>
            </a:r>
            <a:r>
              <a:rPr lang="en-US" sz="2000" baseline="-25000" dirty="0" err="1">
                <a:solidFill>
                  <a:srgbClr val="A32136"/>
                </a:solidFill>
              </a:rPr>
              <a:t>a</a:t>
            </a:r>
            <a:r>
              <a:rPr lang="en-US" sz="2000" dirty="0">
                <a:solidFill>
                  <a:srgbClr val="A32136"/>
                </a:solidFill>
              </a:rPr>
              <a:t> 		</a:t>
            </a:r>
            <a:r>
              <a:rPr lang="en-US" sz="2000" dirty="0" smtClean="0">
                <a:solidFill>
                  <a:srgbClr val="A32136"/>
                </a:solidFill>
              </a:rPr>
              <a:t>Temperature </a:t>
            </a:r>
            <a:r>
              <a:rPr lang="en-US" sz="2000" dirty="0">
                <a:solidFill>
                  <a:srgbClr val="A32136"/>
                </a:solidFill>
              </a:rPr>
              <a:t>of the </a:t>
            </a:r>
            <a:r>
              <a:rPr lang="en-US" sz="2000" dirty="0" smtClean="0">
                <a:solidFill>
                  <a:srgbClr val="A32136"/>
                </a:solidFill>
              </a:rPr>
              <a:t>atmosphere [°C</a:t>
            </a:r>
            <a:r>
              <a:rPr lang="en-US" sz="2000" dirty="0">
                <a:solidFill>
                  <a:srgbClr val="A32136"/>
                </a:solidFill>
              </a:rPr>
              <a:t>], </a:t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 smtClean="0">
                <a:solidFill>
                  <a:srgbClr val="A32136"/>
                </a:solidFill>
              </a:rPr>
              <a:t>C</a:t>
            </a:r>
            <a:r>
              <a:rPr lang="en-US" sz="2000" baseline="-25000" dirty="0" err="1" smtClean="0">
                <a:solidFill>
                  <a:srgbClr val="A32136"/>
                </a:solidFill>
              </a:rPr>
              <a:t>p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Specific Heat of the air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>
                <a:solidFill>
                  <a:srgbClr val="A32136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sz="2000" dirty="0">
                <a:solidFill>
                  <a:srgbClr val="A32136"/>
                </a:solidFill>
              </a:rPr>
              <a:t> 		psychrometric constant [</a:t>
            </a:r>
            <a:r>
              <a:rPr lang="en-US" sz="2000" dirty="0" err="1">
                <a:solidFill>
                  <a:srgbClr val="A32136"/>
                </a:solidFill>
              </a:rPr>
              <a:t>kPa</a:t>
            </a:r>
            <a:r>
              <a:rPr lang="en-US" sz="2000" dirty="0">
                <a:solidFill>
                  <a:srgbClr val="A32136"/>
                </a:solidFill>
              </a:rPr>
              <a:t> °C</a:t>
            </a:r>
            <a:r>
              <a:rPr lang="en-US" sz="2000" baseline="30000" dirty="0">
                <a:solidFill>
                  <a:srgbClr val="A32136"/>
                </a:solidFill>
              </a:rPr>
              <a:t>-1</a:t>
            </a:r>
            <a:r>
              <a:rPr lang="en-US" sz="2000" dirty="0">
                <a:solidFill>
                  <a:srgbClr val="A32136"/>
                </a:solidFill>
              </a:rPr>
              <a:t>].</a:t>
            </a:r>
          </a:p>
          <a:p>
            <a:r>
              <a:rPr lang="en-US" sz="2000" dirty="0" smtClean="0">
                <a:solidFill>
                  <a:srgbClr val="A32136"/>
                </a:solidFill>
                <a:latin typeface="Symbol" charset="2"/>
                <a:ea typeface="Symbol" charset="2"/>
                <a:cs typeface="Symbol" charset="2"/>
              </a:rPr>
              <a:t>r		</a:t>
            </a:r>
            <a:r>
              <a:rPr lang="en-US" sz="2000" dirty="0" smtClean="0">
                <a:solidFill>
                  <a:srgbClr val="A32136"/>
                </a:solidFill>
                <a:latin typeface="+mj-lt"/>
                <a:ea typeface="Symbol" charset="2"/>
                <a:cs typeface="Symbol" charset="2"/>
              </a:rPr>
              <a:t>density of moist air [kg m</a:t>
            </a:r>
            <a:r>
              <a:rPr lang="en-US" sz="2000" baseline="30000" dirty="0" smtClean="0">
                <a:solidFill>
                  <a:srgbClr val="A32136"/>
                </a:solidFill>
                <a:latin typeface="+mj-lt"/>
                <a:ea typeface="Symbol" charset="2"/>
                <a:cs typeface="Symbol" charset="2"/>
              </a:rPr>
              <a:t>-3</a:t>
            </a:r>
            <a:r>
              <a:rPr lang="en-US" sz="2000" dirty="0" smtClean="0">
                <a:solidFill>
                  <a:srgbClr val="A32136"/>
                </a:solidFill>
                <a:latin typeface="+mj-lt"/>
                <a:ea typeface="Symbol" charset="2"/>
                <a:cs typeface="Symbol" charset="2"/>
              </a:rPr>
              <a:t>]</a:t>
            </a:r>
            <a:endParaRPr lang="en-US" sz="2000" baseline="-25000" dirty="0">
              <a:solidFill>
                <a:srgbClr val="A32136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0" y="1226825"/>
                <a:ext cx="5001822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 i="0" dirty="0" smtClean="0">
                          <a:solidFill>
                            <a:srgbClr val="A32136"/>
                          </a:solidFill>
                          <a:ea typeface="Symbol" charset="2"/>
                          <a:cs typeface="Symbol" charset="2"/>
                        </a:rPr>
                        <m:t>LH</m:t>
                      </m:r>
                      <m:r>
                        <a:rPr lang="en-US" sz="3600" b="1" i="0" smtClean="0">
                          <a:solidFill>
                            <a:srgbClr val="A3213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600" b="1" i="0" smtClean="0">
                          <a:solidFill>
                            <a:srgbClr val="A3213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sz="3600" b="1" i="1" smtClean="0">
                              <a:solidFill>
                                <a:srgbClr val="A3213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  <a:latin typeface="Symbol" charset="2"/>
                              <a:ea typeface="Symbol" charset="2"/>
                              <a:cs typeface="Symbol" charset="2"/>
                            </a:rPr>
                            <m:t>gr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  <a:latin typeface="Symbol" charset="2"/>
                              <a:ea typeface="Symbol" charset="2"/>
                              <a:cs typeface="Symbol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en-US" sz="3200" b="1" baseline="-25000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 - 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qa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800" b="1" baseline="-25000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800" b="1" baseline="-25000" dirty="0">
                              <a:solidFill>
                                <a:srgbClr val="A32136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A32136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26825"/>
                <a:ext cx="5001822" cy="1013034"/>
              </a:xfrm>
              <a:prstGeom prst="rect">
                <a:avLst/>
              </a:prstGeom>
              <a:blipFill rotWithShape="0">
                <a:blip r:embed="rId3"/>
                <a:stretch>
                  <a:fillRect b="-7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914102" y="1226825"/>
                <a:ext cx="5001822" cy="10130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 i="0" dirty="0" smtClean="0">
                          <a:solidFill>
                            <a:srgbClr val="A32136"/>
                          </a:solidFill>
                          <a:ea typeface="Symbol" charset="2"/>
                          <a:cs typeface="Symbol" charset="2"/>
                        </a:rPr>
                        <m:t>SH</m:t>
                      </m:r>
                      <m:r>
                        <a:rPr lang="en-US" sz="3600" b="1" i="0" smtClean="0">
                          <a:solidFill>
                            <a:srgbClr val="A3213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600" b="1" i="0" smtClean="0">
                          <a:solidFill>
                            <a:srgbClr val="A3213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mr-IN" sz="3600" b="1" i="1" smtClean="0">
                              <a:solidFill>
                                <a:srgbClr val="A3213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200" b="1" dirty="0" smtClean="0">
                              <a:solidFill>
                                <a:srgbClr val="A32136"/>
                              </a:solidFill>
                              <a:latin typeface="Symbol" charset="2"/>
                              <a:ea typeface="Symbol" charset="2"/>
                              <a:cs typeface="Symbol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3200" b="1" i="0" dirty="0" smtClean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sz="3200" b="1" i="0" baseline="-25000" dirty="0" smtClean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sz="3200" b="1" i="0" dirty="0" smtClean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3200" b="1" i="0" dirty="0" smtClean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Ts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 - </m:t>
                          </m:r>
                          <m:r>
                            <m:rPr>
                              <m:nor/>
                            </m:rPr>
                            <a:rPr lang="en-US" sz="3200" b="1" i="0" dirty="0" smtClean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3200" b="1" baseline="-25000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A32136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sz="2800" b="1" baseline="-25000" dirty="0">
                              <a:solidFill>
                                <a:srgbClr val="A32136"/>
                              </a:solidFill>
                              <a:ea typeface="Symbol" charset="2"/>
                              <a:cs typeface="Symbol" charset="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800" b="1" baseline="-25000" dirty="0">
                              <a:solidFill>
                                <a:srgbClr val="A32136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A32136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02" y="1226825"/>
                <a:ext cx="5001822" cy="1013034"/>
              </a:xfrm>
              <a:prstGeom prst="rect">
                <a:avLst/>
              </a:prstGeom>
              <a:blipFill rotWithShape="0">
                <a:blip r:embed="rId4"/>
                <a:stretch>
                  <a:fillRect b="-7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2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3505200" y="2590800"/>
            <a:ext cx="6019800" cy="609600"/>
          </a:xfrm>
        </p:spPr>
        <p:txBody>
          <a:bodyPr>
            <a:normAutofit fontScale="90000"/>
          </a:bodyPr>
          <a:lstStyle/>
          <a:p>
            <a:r>
              <a:rPr lang="en-US" altLang="x-none" sz="8800" b="1" dirty="0">
                <a:solidFill>
                  <a:srgbClr val="000000"/>
                </a:solidFill>
                <a:latin typeface="Calibri" charset="0"/>
              </a:rP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Class A Evaporation Pan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19" y="925511"/>
            <a:ext cx="114016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 smtClean="0">
                <a:solidFill>
                  <a:srgbClr val="A32136"/>
                </a:solidFill>
                <a:latin typeface="+mj-lt"/>
                <a:ea typeface="Symbol" charset="2"/>
                <a:cs typeface="Symbol" charset="2"/>
              </a:rPr>
              <a:t>An Official Measurement of the US National Weather Service</a:t>
            </a:r>
            <a:endParaRPr lang="en-US" sz="2800" dirty="0" smtClean="0">
              <a:solidFill>
                <a:srgbClr val="A32136"/>
              </a:solidFill>
              <a:latin typeface="Calibri" charset="0"/>
            </a:endParaRPr>
          </a:p>
          <a:p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Cylinder diameter is 47.5 in (120.7 cm)</a:t>
            </a:r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Cylinder 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depth 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is 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10 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in </a:t>
            </a:r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(25 </a:t>
            </a:r>
            <a:r>
              <a:rPr lang="en-US" sz="2800" dirty="0">
                <a:solidFill>
                  <a:srgbClr val="A32136"/>
                </a:solidFill>
                <a:latin typeface="Calibri" charset="0"/>
              </a:rPr>
              <a:t>cm)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Filled with water to a depth of 2 in below the top.</a:t>
            </a:r>
          </a:p>
          <a:p>
            <a:endParaRPr lang="en-US" sz="2800" dirty="0" smtClean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After 24 hours (day), the depth to refill the pan is the total evaporation.</a:t>
            </a:r>
          </a:p>
          <a:p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 smtClean="0">
                <a:solidFill>
                  <a:srgbClr val="A32136"/>
                </a:solidFill>
                <a:latin typeface="Calibri" charset="0"/>
              </a:rPr>
              <a:t>Not necessarily representative of a soil/vegetated environment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426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33" y="0"/>
            <a:ext cx="4964031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67" y="0"/>
            <a:ext cx="4964031" cy="6858000"/>
          </a:xfrm>
          <a:prstGeom prst="rect">
            <a:avLst/>
          </a:prstGeom>
        </p:spPr>
      </p:pic>
      <p:sp>
        <p:nvSpPr>
          <p:cNvPr id="16393" name="TextBox 15"/>
          <p:cNvSpPr txBox="1">
            <a:spLocks noChangeArrowheads="1"/>
          </p:cNvSpPr>
          <p:nvPr/>
        </p:nvSpPr>
        <p:spPr bwMode="auto">
          <a:xfrm>
            <a:off x="8523288" y="2096784"/>
            <a:ext cx="20447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 smtClean="0">
                <a:latin typeface="Calibri" panose="020F0502020204030204" pitchFamily="34" charset="0"/>
              </a:rPr>
              <a:t>2-m Wind Speed via cup anemometer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H="1" flipV="1">
            <a:off x="4748981" y="668594"/>
            <a:ext cx="3774308" cy="161346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395" name="TextBox 23"/>
          <p:cNvSpPr txBox="1">
            <a:spLocks noChangeArrowheads="1"/>
          </p:cNvSpPr>
          <p:nvPr/>
        </p:nvSpPr>
        <p:spPr bwMode="auto">
          <a:xfrm>
            <a:off x="8523288" y="3870326"/>
            <a:ext cx="20447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Water</a:t>
            </a:r>
            <a:endParaRPr lang="en-US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Metal Pan</a:t>
            </a:r>
            <a:endParaRPr lang="en-US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5" name="Straight Arrow Connector 24"/>
          <p:cNvCxnSpPr>
            <a:cxnSpLocks noChangeShapeType="1"/>
            <a:stCxn id="16395" idx="1"/>
          </p:cNvCxnSpPr>
          <p:nvPr/>
        </p:nvCxnSpPr>
        <p:spPr bwMode="auto">
          <a:xfrm flipH="1">
            <a:off x="4412458" y="4331991"/>
            <a:ext cx="4110830" cy="908603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2694039" y="4060723"/>
            <a:ext cx="5827158" cy="62804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400" name="TextBox 37"/>
          <p:cNvSpPr txBox="1">
            <a:spLocks noChangeArrowheads="1"/>
          </p:cNvSpPr>
          <p:nvPr/>
        </p:nvSpPr>
        <p:spPr bwMode="auto">
          <a:xfrm>
            <a:off x="8509911" y="690192"/>
            <a:ext cx="34520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smtClean="0">
                <a:latin typeface="Calibri" panose="020F0502020204030204" pitchFamily="34" charset="0"/>
              </a:rPr>
              <a:t>Evaporation Pan Method</a:t>
            </a:r>
            <a:endParaRPr lang="en-US" altLang="en-US" b="1" dirty="0">
              <a:latin typeface="Calibri" panose="020F0502020204030204" pitchFamily="34" charset="0"/>
            </a:endParaRPr>
          </a:p>
        </p:txBody>
      </p:sp>
      <p:sp>
        <p:nvSpPr>
          <p:cNvPr id="26" name="TextBox 23"/>
          <p:cNvSpPr txBox="1">
            <a:spLocks noChangeArrowheads="1"/>
          </p:cNvSpPr>
          <p:nvPr/>
        </p:nvSpPr>
        <p:spPr bwMode="auto">
          <a:xfrm>
            <a:off x="5736256" y="5320702"/>
            <a:ext cx="62256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800" b="1" dirty="0">
                <a:latin typeface="+mj-lt"/>
              </a:rPr>
              <a:t>Class A evaporation </a:t>
            </a:r>
            <a:r>
              <a:rPr lang="en-US" sz="1800" b="1" dirty="0" smtClean="0">
                <a:latin typeface="+mj-lt"/>
              </a:rPr>
              <a:t>pan has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a cylinder with a diameter of 47.5 in (120.7 cm) that has a depth of 10 in (25 cm</a:t>
            </a:r>
            <a:r>
              <a:rPr lang="en-US" sz="1800" dirty="0" smtClean="0">
                <a:latin typeface="+mj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8419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Pan Evaporation Limitations</a:t>
            </a:r>
            <a:endParaRPr lang="en-US" altLang="x-none" sz="3600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96" y="1197077"/>
            <a:ext cx="4279900" cy="426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741" y="1197077"/>
            <a:ext cx="4279900" cy="4267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18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Potential Evaporation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19" y="925511"/>
            <a:ext cx="114016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>
                <a:solidFill>
                  <a:srgbClr val="A32136"/>
                </a:solidFill>
                <a:latin typeface="+mj-lt"/>
              </a:rPr>
              <a:t>T</a:t>
            </a:r>
            <a:r>
              <a:rPr lang="en-US" sz="2800" dirty="0" smtClean="0">
                <a:solidFill>
                  <a:srgbClr val="A32136"/>
                </a:solidFill>
                <a:latin typeface="+mj-lt"/>
              </a:rPr>
              <a:t>he </a:t>
            </a:r>
            <a:r>
              <a:rPr lang="en-US" sz="2800" dirty="0">
                <a:solidFill>
                  <a:srgbClr val="A32136"/>
                </a:solidFill>
                <a:latin typeface="+mj-lt"/>
              </a:rPr>
              <a:t>amount of water that would be evaporated and transpired by a specific crop or ecosystem if </a:t>
            </a:r>
            <a:r>
              <a:rPr lang="en-US" sz="2800" dirty="0" smtClean="0">
                <a:solidFill>
                  <a:srgbClr val="A32136"/>
                </a:solidFill>
                <a:latin typeface="+mj-lt"/>
              </a:rPr>
              <a:t>sufficient</a:t>
            </a:r>
            <a:r>
              <a:rPr lang="en-US" sz="2800" dirty="0">
                <a:solidFill>
                  <a:srgbClr val="A32136"/>
                </a:solidFill>
                <a:latin typeface="+mj-lt"/>
              </a:rPr>
              <a:t> </a:t>
            </a:r>
            <a:r>
              <a:rPr lang="en-US" sz="2800" dirty="0" smtClean="0">
                <a:solidFill>
                  <a:srgbClr val="A32136"/>
                </a:solidFill>
                <a:latin typeface="+mj-lt"/>
              </a:rPr>
              <a:t>water is available.</a:t>
            </a:r>
          </a:p>
          <a:p>
            <a:endParaRPr lang="en-US" sz="2800" dirty="0">
              <a:solidFill>
                <a:srgbClr val="A32136"/>
              </a:solidFill>
              <a:latin typeface="+mj-lt"/>
            </a:endParaRPr>
          </a:p>
          <a:p>
            <a:r>
              <a:rPr lang="en-US" sz="2800" dirty="0" smtClean="0">
                <a:solidFill>
                  <a:srgbClr val="A32136"/>
                </a:solidFill>
              </a:rPr>
              <a:t>Potential </a:t>
            </a:r>
            <a:r>
              <a:rPr lang="en-US" sz="2800" dirty="0">
                <a:solidFill>
                  <a:srgbClr val="A32136"/>
                </a:solidFill>
              </a:rPr>
              <a:t>evapotranspiration is higher </a:t>
            </a:r>
            <a:r>
              <a:rPr lang="en-US" sz="2800" dirty="0" smtClean="0">
                <a:solidFill>
                  <a:srgbClr val="A32136"/>
                </a:solidFill>
              </a:rPr>
              <a:t>during increased temperature and increased solar radiation given the </a:t>
            </a:r>
            <a:r>
              <a:rPr lang="en-US" sz="2800" dirty="0">
                <a:solidFill>
                  <a:srgbClr val="A32136"/>
                </a:solidFill>
              </a:rPr>
              <a:t>higher </a:t>
            </a:r>
            <a:r>
              <a:rPr lang="en-US" sz="2800" dirty="0" smtClean="0">
                <a:solidFill>
                  <a:srgbClr val="A32136"/>
                </a:solidFill>
              </a:rPr>
              <a:t>amount </a:t>
            </a:r>
            <a:r>
              <a:rPr lang="en-US" sz="2800" dirty="0">
                <a:solidFill>
                  <a:srgbClr val="A32136"/>
                </a:solidFill>
              </a:rPr>
              <a:t>of solar radiation </a:t>
            </a:r>
            <a:r>
              <a:rPr lang="en-US" sz="2800" dirty="0" smtClean="0">
                <a:solidFill>
                  <a:srgbClr val="A32136"/>
                </a:solidFill>
              </a:rPr>
              <a:t>required  for </a:t>
            </a:r>
            <a:r>
              <a:rPr lang="en-US" sz="2800" dirty="0">
                <a:solidFill>
                  <a:srgbClr val="A32136"/>
                </a:solidFill>
              </a:rPr>
              <a:t>evaporation</a:t>
            </a:r>
            <a:r>
              <a:rPr lang="en-US" sz="2800" dirty="0" smtClean="0">
                <a:solidFill>
                  <a:srgbClr val="A32136"/>
                </a:solidFill>
              </a:rPr>
              <a:t>. (HINT </a:t>
            </a:r>
            <a:r>
              <a:rPr lang="mr-IN" sz="2800" dirty="0" smtClean="0">
                <a:solidFill>
                  <a:srgbClr val="A32136"/>
                </a:solidFill>
              </a:rPr>
              <a:t>–</a:t>
            </a:r>
            <a:r>
              <a:rPr lang="en-US" sz="2800" dirty="0" smtClean="0">
                <a:solidFill>
                  <a:srgbClr val="A32136"/>
                </a:solidFill>
              </a:rPr>
              <a:t> Think SEB)</a:t>
            </a:r>
            <a:endParaRPr lang="en-US" sz="2800" dirty="0">
              <a:solidFill>
                <a:srgbClr val="A321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5742"/>
          </a:xfrm>
        </p:spPr>
        <p:txBody>
          <a:bodyPr>
            <a:normAutofit/>
          </a:bodyPr>
          <a:lstStyle/>
          <a:p>
            <a:r>
              <a:rPr lang="en-US" altLang="x-none" sz="3600" dirty="0">
                <a:latin typeface="Calibri" charset="0"/>
              </a:rPr>
              <a:t>Penman-</a:t>
            </a:r>
            <a:r>
              <a:rPr lang="en-US" altLang="x-none" sz="3600" dirty="0" err="1">
                <a:latin typeface="Calibri" charset="0"/>
              </a:rPr>
              <a:t>Montieth</a:t>
            </a:r>
            <a:r>
              <a:rPr lang="en-US" altLang="x-none" sz="3600" dirty="0">
                <a:latin typeface="Calibri" charset="0"/>
              </a:rPr>
              <a:t> </a:t>
            </a:r>
            <a:r>
              <a:rPr lang="en-US" altLang="x-none" sz="3600" dirty="0" smtClean="0">
                <a:latin typeface="Calibri" charset="0"/>
              </a:rPr>
              <a:t>Method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19" y="925511"/>
            <a:ext cx="1140164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A32136"/>
              </a:solidFill>
              <a:latin typeface="Calibri" charset="0"/>
            </a:endParaRPr>
          </a:p>
          <a:p>
            <a:r>
              <a:rPr lang="en-US" sz="2800" dirty="0">
                <a:solidFill>
                  <a:srgbClr val="A32136"/>
                </a:solidFill>
              </a:rPr>
              <a:t>The FAO Penman-</a:t>
            </a:r>
            <a:r>
              <a:rPr lang="en-US" sz="2800" dirty="0" err="1">
                <a:solidFill>
                  <a:srgbClr val="A32136"/>
                </a:solidFill>
              </a:rPr>
              <a:t>Monteith</a:t>
            </a:r>
            <a:r>
              <a:rPr lang="en-US" sz="2800" dirty="0">
                <a:solidFill>
                  <a:srgbClr val="A32136"/>
                </a:solidFill>
              </a:rPr>
              <a:t> method is maintained as the sole standard method for the computation of </a:t>
            </a:r>
            <a:r>
              <a:rPr lang="en-US" sz="2800" dirty="0" smtClean="0">
                <a:solidFill>
                  <a:srgbClr val="A32136"/>
                </a:solidFill>
              </a:rPr>
              <a:t>crop </a:t>
            </a:r>
            <a:r>
              <a:rPr lang="en-US" sz="2800" dirty="0">
                <a:solidFill>
                  <a:srgbClr val="A32136"/>
                </a:solidFill>
              </a:rPr>
              <a:t>reference evapotranspiration (</a:t>
            </a:r>
            <a:r>
              <a:rPr lang="en-US" sz="2800" dirty="0" err="1">
                <a:solidFill>
                  <a:srgbClr val="A32136"/>
                </a:solidFill>
              </a:rPr>
              <a:t>ET</a:t>
            </a:r>
            <a:r>
              <a:rPr lang="en-US" sz="2800" baseline="-25000" dirty="0" err="1">
                <a:solidFill>
                  <a:srgbClr val="A32136"/>
                </a:solidFill>
              </a:rPr>
              <a:t>o</a:t>
            </a:r>
            <a:r>
              <a:rPr lang="en-US" sz="2800" dirty="0" smtClean="0">
                <a:solidFill>
                  <a:srgbClr val="A32136"/>
                </a:solidFill>
              </a:rPr>
              <a:t>) from </a:t>
            </a:r>
            <a:r>
              <a:rPr lang="en-US" sz="2800" dirty="0">
                <a:solidFill>
                  <a:srgbClr val="A32136"/>
                </a:solidFill>
              </a:rPr>
              <a:t>meteorological data</a:t>
            </a:r>
            <a:r>
              <a:rPr lang="en-US" sz="2800" dirty="0" smtClean="0">
                <a:solidFill>
                  <a:srgbClr val="A32136"/>
                </a:solidFill>
              </a:rPr>
              <a:t>.</a:t>
            </a:r>
          </a:p>
          <a:p>
            <a:endParaRPr lang="en-US" sz="2800" dirty="0">
              <a:solidFill>
                <a:srgbClr val="A32136"/>
              </a:solidFill>
            </a:endParaRPr>
          </a:p>
          <a:p>
            <a:r>
              <a:rPr lang="en-US" sz="2800" dirty="0" smtClean="0">
                <a:solidFill>
                  <a:srgbClr val="A32136"/>
                </a:solidFill>
              </a:rPr>
              <a:t>It can also be measured as the evaporation loss from a water surface.</a:t>
            </a:r>
          </a:p>
          <a:p>
            <a:endParaRPr lang="en-US" sz="2800" dirty="0">
              <a:solidFill>
                <a:srgbClr val="A32136"/>
              </a:solidFill>
              <a:latin typeface="+mj-lt"/>
            </a:endParaRPr>
          </a:p>
          <a:p>
            <a:r>
              <a:rPr lang="en-US" sz="2800" dirty="0" smtClean="0">
                <a:solidFill>
                  <a:srgbClr val="A32136"/>
                </a:solidFill>
              </a:rPr>
              <a:t>Generally, the Penman-</a:t>
            </a:r>
            <a:r>
              <a:rPr lang="en-US" sz="2800" dirty="0" err="1" smtClean="0">
                <a:solidFill>
                  <a:srgbClr val="A32136"/>
                </a:solidFill>
              </a:rPr>
              <a:t>Monteith</a:t>
            </a:r>
            <a:r>
              <a:rPr lang="en-US" sz="2800" dirty="0" smtClean="0">
                <a:solidFill>
                  <a:srgbClr val="A32136"/>
                </a:solidFill>
              </a:rPr>
              <a:t> </a:t>
            </a:r>
            <a:r>
              <a:rPr lang="en-US" sz="2800" dirty="0">
                <a:solidFill>
                  <a:srgbClr val="A32136"/>
                </a:solidFill>
              </a:rPr>
              <a:t>equation determines the evapotranspiration from </a:t>
            </a:r>
            <a:r>
              <a:rPr lang="en-US" sz="2800" dirty="0" smtClean="0">
                <a:solidFill>
                  <a:srgbClr val="A32136"/>
                </a:solidFill>
              </a:rPr>
              <a:t>a </a:t>
            </a:r>
            <a:r>
              <a:rPr lang="en-US" sz="2800" dirty="0">
                <a:solidFill>
                  <a:srgbClr val="A32136"/>
                </a:solidFill>
              </a:rPr>
              <a:t>hypothetical </a:t>
            </a:r>
            <a:r>
              <a:rPr lang="en-US" sz="2800" dirty="0" smtClean="0">
                <a:solidFill>
                  <a:srgbClr val="A32136"/>
                </a:solidFill>
              </a:rPr>
              <a:t>“grass” </a:t>
            </a:r>
            <a:r>
              <a:rPr lang="en-US" sz="2800" dirty="0">
                <a:solidFill>
                  <a:srgbClr val="A32136"/>
                </a:solidFill>
              </a:rPr>
              <a:t>reference </a:t>
            </a:r>
            <a:r>
              <a:rPr lang="en-US" sz="2800" dirty="0" smtClean="0">
                <a:solidFill>
                  <a:srgbClr val="A32136"/>
                </a:solidFill>
              </a:rPr>
              <a:t>surface.</a:t>
            </a:r>
          </a:p>
          <a:p>
            <a:endParaRPr lang="en-US" sz="2800" dirty="0">
              <a:solidFill>
                <a:srgbClr val="A32136"/>
              </a:solidFill>
            </a:endParaRPr>
          </a:p>
          <a:p>
            <a:r>
              <a:rPr lang="en-US" sz="2800" b="1" dirty="0">
                <a:solidFill>
                  <a:srgbClr val="A32136"/>
                </a:solidFill>
              </a:rPr>
              <a:t>The only factors affecting </a:t>
            </a:r>
            <a:r>
              <a:rPr lang="en-US" sz="2800" b="1" dirty="0" err="1">
                <a:solidFill>
                  <a:srgbClr val="A32136"/>
                </a:solidFill>
              </a:rPr>
              <a:t>ET</a:t>
            </a:r>
            <a:r>
              <a:rPr lang="en-US" sz="2800" b="1" baseline="-25000" dirty="0" err="1">
                <a:solidFill>
                  <a:srgbClr val="A32136"/>
                </a:solidFill>
              </a:rPr>
              <a:t>o</a:t>
            </a:r>
            <a:r>
              <a:rPr lang="en-US" sz="2800" b="1" dirty="0">
                <a:solidFill>
                  <a:srgbClr val="A32136"/>
                </a:solidFill>
              </a:rPr>
              <a:t> are climatic </a:t>
            </a:r>
            <a:r>
              <a:rPr lang="en-US" sz="2800" b="1" dirty="0" smtClean="0">
                <a:solidFill>
                  <a:srgbClr val="A32136"/>
                </a:solidFill>
              </a:rPr>
              <a:t>variables.</a:t>
            </a:r>
            <a:endParaRPr lang="en-US" sz="2800" b="1" dirty="0">
              <a:solidFill>
                <a:srgbClr val="A321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2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14292"/>
            <a:ext cx="12192000" cy="648931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Penman-</a:t>
            </a:r>
            <a:r>
              <a:rPr lang="en-US" altLang="x-none" sz="3600" dirty="0" err="1" smtClean="0">
                <a:latin typeface="Calibri" charset="0"/>
              </a:rPr>
              <a:t>Montieth</a:t>
            </a:r>
            <a:r>
              <a:rPr lang="en-US" altLang="x-none" sz="3600" dirty="0" smtClean="0">
                <a:latin typeface="Calibri" charset="0"/>
              </a:rPr>
              <a:t> Equation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871" y="2744471"/>
            <a:ext cx="11884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32136"/>
                </a:solidFill>
              </a:rPr>
              <a:t>R</a:t>
            </a:r>
            <a:r>
              <a:rPr lang="en-US" sz="2000" baseline="-25000" dirty="0" smtClean="0">
                <a:solidFill>
                  <a:srgbClr val="A32136"/>
                </a:solidFill>
              </a:rPr>
              <a:t>n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is </a:t>
            </a:r>
            <a:r>
              <a:rPr lang="en-US" sz="2000" dirty="0">
                <a:solidFill>
                  <a:srgbClr val="A32136"/>
                </a:solidFill>
              </a:rPr>
              <a:t>the net </a:t>
            </a:r>
            <a:r>
              <a:rPr lang="en-US" sz="2000" dirty="0" smtClean="0">
                <a:solidFill>
                  <a:srgbClr val="A32136"/>
                </a:solidFill>
              </a:rPr>
              <a:t>radiation</a:t>
            </a:r>
          </a:p>
          <a:p>
            <a:r>
              <a:rPr lang="en-US" sz="2000" dirty="0" smtClean="0">
                <a:solidFill>
                  <a:srgbClr val="A32136"/>
                </a:solidFill>
              </a:rPr>
              <a:t>G 		is </a:t>
            </a:r>
            <a:r>
              <a:rPr lang="en-US" sz="2000" dirty="0">
                <a:solidFill>
                  <a:srgbClr val="A32136"/>
                </a:solidFill>
              </a:rPr>
              <a:t>the soil heat </a:t>
            </a:r>
            <a:r>
              <a:rPr lang="en-US" sz="2000" dirty="0" smtClean="0">
                <a:solidFill>
                  <a:srgbClr val="A32136"/>
                </a:solidFill>
              </a:rPr>
              <a:t>flux</a:t>
            </a:r>
            <a:endParaRPr lang="en-US" sz="2000" dirty="0">
              <a:solidFill>
                <a:srgbClr val="A32136"/>
              </a:solidFill>
            </a:endParaRPr>
          </a:p>
          <a:p>
            <a:r>
              <a:rPr lang="en-US" sz="2000" dirty="0" smtClean="0">
                <a:solidFill>
                  <a:srgbClr val="A32136"/>
                </a:solidFill>
              </a:rPr>
              <a:t>(</a:t>
            </a:r>
            <a:r>
              <a:rPr lang="en-US" sz="2000" dirty="0" err="1" smtClean="0">
                <a:solidFill>
                  <a:srgbClr val="A32136"/>
                </a:solidFill>
              </a:rPr>
              <a:t>e</a:t>
            </a:r>
            <a:r>
              <a:rPr lang="en-US" sz="2000" baseline="-25000" dirty="0" err="1" smtClean="0">
                <a:solidFill>
                  <a:srgbClr val="A32136"/>
                </a:solidFill>
              </a:rPr>
              <a:t>s</a:t>
            </a:r>
            <a:r>
              <a:rPr lang="en-US" sz="2000" dirty="0">
                <a:solidFill>
                  <a:srgbClr val="A32136"/>
                </a:solidFill>
              </a:rPr>
              <a:t> - </a:t>
            </a:r>
            <a:r>
              <a:rPr lang="en-US" sz="2000" dirty="0" err="1">
                <a:solidFill>
                  <a:srgbClr val="A32136"/>
                </a:solidFill>
              </a:rPr>
              <a:t>e</a:t>
            </a:r>
            <a:r>
              <a:rPr lang="en-US" sz="2000" baseline="-25000" dirty="0" err="1">
                <a:solidFill>
                  <a:srgbClr val="A32136"/>
                </a:solidFill>
              </a:rPr>
              <a:t>a</a:t>
            </a:r>
            <a:r>
              <a:rPr lang="en-US" sz="2000" dirty="0">
                <a:solidFill>
                  <a:srgbClr val="A32136"/>
                </a:solidFill>
              </a:rPr>
              <a:t>) </a:t>
            </a:r>
            <a:r>
              <a:rPr lang="en-US" sz="2000" dirty="0" smtClean="0">
                <a:solidFill>
                  <a:srgbClr val="A32136"/>
                </a:solidFill>
              </a:rPr>
              <a:t>	represents </a:t>
            </a:r>
            <a:r>
              <a:rPr lang="en-US" sz="2000" dirty="0">
                <a:solidFill>
                  <a:srgbClr val="A32136"/>
                </a:solidFill>
              </a:rPr>
              <a:t>the </a:t>
            </a:r>
            <a:r>
              <a:rPr lang="en-US" sz="2000" dirty="0" smtClean="0">
                <a:solidFill>
                  <a:srgbClr val="A32136"/>
                </a:solidFill>
              </a:rPr>
              <a:t>vapor </a:t>
            </a:r>
            <a:r>
              <a:rPr lang="en-US" sz="2000" dirty="0">
                <a:solidFill>
                  <a:srgbClr val="A32136"/>
                </a:solidFill>
              </a:rPr>
              <a:t>pressure deficit of the </a:t>
            </a:r>
            <a:r>
              <a:rPr lang="en-US" sz="2000" dirty="0" smtClean="0">
                <a:solidFill>
                  <a:srgbClr val="A32136"/>
                </a:solidFill>
              </a:rPr>
              <a:t>air</a:t>
            </a:r>
          </a:p>
          <a:p>
            <a:r>
              <a:rPr lang="en-US" sz="2000" dirty="0" smtClean="0">
                <a:solidFill>
                  <a:srgbClr val="A32136"/>
                </a:solidFill>
              </a:rPr>
              <a:t>r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baseline="-25000" dirty="0">
                <a:solidFill>
                  <a:srgbClr val="A32136"/>
                </a:solidFill>
              </a:rPr>
              <a:t>a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is </a:t>
            </a:r>
            <a:r>
              <a:rPr lang="en-US" sz="2000" dirty="0">
                <a:solidFill>
                  <a:srgbClr val="A32136"/>
                </a:solidFill>
              </a:rPr>
              <a:t>the mean air density at constant </a:t>
            </a:r>
            <a:r>
              <a:rPr lang="en-US" sz="2000" dirty="0" smtClean="0">
                <a:solidFill>
                  <a:srgbClr val="A32136"/>
                </a:solidFill>
              </a:rPr>
              <a:t>pressure</a:t>
            </a:r>
          </a:p>
          <a:p>
            <a:r>
              <a:rPr lang="en-US" sz="2000" dirty="0" err="1" smtClean="0">
                <a:solidFill>
                  <a:srgbClr val="A32136"/>
                </a:solidFill>
              </a:rPr>
              <a:t>c</a:t>
            </a:r>
            <a:r>
              <a:rPr lang="en-US" sz="2000" baseline="-25000" dirty="0" err="1" smtClean="0">
                <a:solidFill>
                  <a:srgbClr val="A32136"/>
                </a:solidFill>
              </a:rPr>
              <a:t>p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is </a:t>
            </a:r>
            <a:r>
              <a:rPr lang="en-US" sz="2000" dirty="0">
                <a:solidFill>
                  <a:srgbClr val="A32136"/>
                </a:solidFill>
              </a:rPr>
              <a:t>the specific heat of the </a:t>
            </a:r>
            <a:r>
              <a:rPr lang="en-US" sz="2000" dirty="0" smtClean="0">
                <a:solidFill>
                  <a:srgbClr val="A32136"/>
                </a:solidFill>
              </a:rPr>
              <a:t>air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endParaRPr lang="en-US" sz="2000" dirty="0" smtClean="0">
              <a:solidFill>
                <a:srgbClr val="A32136"/>
              </a:solidFill>
            </a:endParaRPr>
          </a:p>
          <a:p>
            <a:r>
              <a:rPr lang="en-US" sz="2000" dirty="0" smtClean="0">
                <a:solidFill>
                  <a:srgbClr val="A32136"/>
                </a:solidFill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000" dirty="0" smtClean="0">
                <a:solidFill>
                  <a:srgbClr val="A32136"/>
                </a:solidFill>
              </a:rPr>
              <a:t>		represents </a:t>
            </a:r>
            <a:r>
              <a:rPr lang="en-US" sz="2000" dirty="0">
                <a:solidFill>
                  <a:srgbClr val="A32136"/>
                </a:solidFill>
              </a:rPr>
              <a:t>the slope of the saturation </a:t>
            </a:r>
            <a:r>
              <a:rPr lang="en-US" sz="2000" dirty="0" smtClean="0">
                <a:solidFill>
                  <a:srgbClr val="A32136"/>
                </a:solidFill>
              </a:rPr>
              <a:t>vapor </a:t>
            </a:r>
            <a:r>
              <a:rPr lang="en-US" sz="2000" dirty="0">
                <a:solidFill>
                  <a:srgbClr val="A32136"/>
                </a:solidFill>
              </a:rPr>
              <a:t>pressure temperature </a:t>
            </a:r>
            <a:r>
              <a:rPr lang="en-US" sz="2000" dirty="0" smtClean="0">
                <a:solidFill>
                  <a:srgbClr val="A32136"/>
                </a:solidFill>
              </a:rPr>
              <a:t>relationship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endParaRPr lang="en-US" sz="2000" dirty="0" smtClean="0">
              <a:solidFill>
                <a:srgbClr val="A32136"/>
              </a:solidFill>
            </a:endParaRPr>
          </a:p>
          <a:p>
            <a:r>
              <a:rPr lang="en-US" sz="2000" dirty="0" smtClean="0">
                <a:solidFill>
                  <a:srgbClr val="A32136"/>
                </a:solidFill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is </a:t>
            </a:r>
            <a:r>
              <a:rPr lang="en-US" sz="2000" dirty="0">
                <a:solidFill>
                  <a:srgbClr val="A32136"/>
                </a:solidFill>
              </a:rPr>
              <a:t>the psychrometric </a:t>
            </a:r>
            <a:r>
              <a:rPr lang="en-US" sz="2000" dirty="0" smtClean="0">
                <a:solidFill>
                  <a:srgbClr val="A32136"/>
                </a:solidFill>
              </a:rPr>
              <a:t>constant</a:t>
            </a:r>
          </a:p>
          <a:p>
            <a:r>
              <a:rPr lang="en-US" sz="2000" dirty="0" err="1" smtClean="0">
                <a:solidFill>
                  <a:srgbClr val="A32136"/>
                </a:solidFill>
              </a:rPr>
              <a:t>r</a:t>
            </a:r>
            <a:r>
              <a:rPr lang="en-US" sz="2000" baseline="-25000" dirty="0" err="1" smtClean="0">
                <a:solidFill>
                  <a:srgbClr val="A32136"/>
                </a:solidFill>
              </a:rPr>
              <a:t>s</a:t>
            </a:r>
            <a:r>
              <a:rPr lang="en-US" sz="2000" dirty="0">
                <a:solidFill>
                  <a:srgbClr val="A32136"/>
                </a:solidFill>
              </a:rPr>
              <a:t> and </a:t>
            </a:r>
            <a:r>
              <a:rPr lang="en-US" sz="2000" dirty="0" err="1">
                <a:solidFill>
                  <a:srgbClr val="A32136"/>
                </a:solidFill>
              </a:rPr>
              <a:t>r</a:t>
            </a:r>
            <a:r>
              <a:rPr lang="en-US" sz="2000" baseline="-25000" dirty="0" err="1">
                <a:solidFill>
                  <a:srgbClr val="A32136"/>
                </a:solidFill>
              </a:rPr>
              <a:t>a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are </a:t>
            </a:r>
            <a:r>
              <a:rPr lang="en-US" sz="2000" dirty="0">
                <a:solidFill>
                  <a:srgbClr val="A32136"/>
                </a:solidFill>
              </a:rPr>
              <a:t>the (bulk) surface and aerodynamic resistances.</a:t>
            </a:r>
            <a:endParaRPr lang="en-US" sz="2000" dirty="0">
              <a:solidFill>
                <a:srgbClr val="A3213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386" y="909484"/>
            <a:ext cx="3834581" cy="1675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8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14292"/>
            <a:ext cx="12192000" cy="648931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Aerodynamic Resistance (</a:t>
            </a:r>
            <a:r>
              <a:rPr lang="en-US" altLang="x-none" sz="3600" dirty="0" err="1" smtClean="0">
                <a:latin typeface="Calibri" charset="0"/>
              </a:rPr>
              <a:t>r</a:t>
            </a:r>
            <a:r>
              <a:rPr lang="en-US" altLang="x-none" sz="3600" baseline="-25000" dirty="0" err="1" smtClean="0">
                <a:latin typeface="Calibri" charset="0"/>
              </a:rPr>
              <a:t>a</a:t>
            </a:r>
            <a:r>
              <a:rPr lang="en-US" altLang="x-none" sz="3600" dirty="0" smtClean="0">
                <a:latin typeface="Calibri" charset="0"/>
              </a:rPr>
              <a:t>)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871" y="2823127"/>
            <a:ext cx="11884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A32136"/>
                </a:solidFill>
              </a:rPr>
              <a:t>r</a:t>
            </a:r>
            <a:r>
              <a:rPr lang="en-US" sz="2000" baseline="-25000" dirty="0" err="1">
                <a:solidFill>
                  <a:srgbClr val="A32136"/>
                </a:solidFill>
              </a:rPr>
              <a:t>a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aerodynamic </a:t>
            </a:r>
            <a:r>
              <a:rPr lang="en-US" sz="2000" dirty="0">
                <a:solidFill>
                  <a:srgbClr val="A32136"/>
                </a:solidFill>
              </a:rPr>
              <a:t>resistance [s m</a:t>
            </a:r>
            <a:r>
              <a:rPr lang="en-US" sz="2000" baseline="30000" dirty="0">
                <a:solidFill>
                  <a:srgbClr val="A32136"/>
                </a:solidFill>
              </a:rPr>
              <a:t>-1</a:t>
            </a:r>
            <a:r>
              <a:rPr lang="en-US" sz="2000" dirty="0">
                <a:solidFill>
                  <a:srgbClr val="A32136"/>
                </a:solidFill>
              </a:rPr>
              <a:t>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>
                <a:solidFill>
                  <a:srgbClr val="A32136"/>
                </a:solidFill>
              </a:rPr>
              <a:t>z</a:t>
            </a:r>
            <a:r>
              <a:rPr lang="en-US" sz="2000" baseline="-25000" dirty="0" err="1">
                <a:solidFill>
                  <a:srgbClr val="A32136"/>
                </a:solidFill>
              </a:rPr>
              <a:t>m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height </a:t>
            </a:r>
            <a:r>
              <a:rPr lang="en-US" sz="2000" dirty="0">
                <a:solidFill>
                  <a:srgbClr val="A32136"/>
                </a:solidFill>
              </a:rPr>
              <a:t>of wind measurements [m],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>
                <a:solidFill>
                  <a:srgbClr val="A32136"/>
                </a:solidFill>
              </a:rPr>
              <a:t>z</a:t>
            </a:r>
            <a:r>
              <a:rPr lang="en-US" sz="2000" baseline="-25000" dirty="0" err="1">
                <a:solidFill>
                  <a:srgbClr val="A32136"/>
                </a:solidFill>
              </a:rPr>
              <a:t>h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height </a:t>
            </a:r>
            <a:r>
              <a:rPr lang="en-US" sz="2000" dirty="0">
                <a:solidFill>
                  <a:srgbClr val="A32136"/>
                </a:solidFill>
              </a:rPr>
              <a:t>of humidity measurements [m],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>
                <a:solidFill>
                  <a:srgbClr val="A32136"/>
                </a:solidFill>
              </a:rPr>
              <a:t>d </a:t>
            </a:r>
            <a:r>
              <a:rPr lang="en-US" sz="2000" dirty="0" smtClean="0">
                <a:solidFill>
                  <a:srgbClr val="A32136"/>
                </a:solidFill>
              </a:rPr>
              <a:t>		zero </a:t>
            </a:r>
            <a:r>
              <a:rPr lang="en-US" sz="2000" dirty="0">
                <a:solidFill>
                  <a:srgbClr val="A32136"/>
                </a:solidFill>
              </a:rPr>
              <a:t>plane displacement height [m],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>
                <a:solidFill>
                  <a:srgbClr val="A32136"/>
                </a:solidFill>
              </a:rPr>
              <a:t>z</a:t>
            </a:r>
            <a:r>
              <a:rPr lang="en-US" sz="2000" baseline="-25000" dirty="0" err="1">
                <a:solidFill>
                  <a:srgbClr val="A32136"/>
                </a:solidFill>
              </a:rPr>
              <a:t>om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roughness </a:t>
            </a:r>
            <a:r>
              <a:rPr lang="en-US" sz="2000" dirty="0">
                <a:solidFill>
                  <a:srgbClr val="A32136"/>
                </a:solidFill>
              </a:rPr>
              <a:t>length governing momentum transfer [m],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>
                <a:solidFill>
                  <a:srgbClr val="A32136"/>
                </a:solidFill>
              </a:rPr>
              <a:t>z</a:t>
            </a:r>
            <a:r>
              <a:rPr lang="en-US" sz="2000" baseline="-25000" dirty="0" err="1">
                <a:solidFill>
                  <a:srgbClr val="A32136"/>
                </a:solidFill>
              </a:rPr>
              <a:t>oh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roughness </a:t>
            </a:r>
            <a:r>
              <a:rPr lang="en-US" sz="2000" dirty="0">
                <a:solidFill>
                  <a:srgbClr val="A32136"/>
                </a:solidFill>
              </a:rPr>
              <a:t>length governing transfer of heat and </a:t>
            </a:r>
            <a:r>
              <a:rPr lang="en-US" sz="2000" dirty="0" smtClean="0">
                <a:solidFill>
                  <a:srgbClr val="A32136"/>
                </a:solidFill>
              </a:rPr>
              <a:t>vapor </a:t>
            </a:r>
            <a:r>
              <a:rPr lang="en-US" sz="2000" dirty="0">
                <a:solidFill>
                  <a:srgbClr val="A32136"/>
                </a:solidFill>
              </a:rPr>
              <a:t>[m],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>
                <a:solidFill>
                  <a:srgbClr val="A32136"/>
                </a:solidFill>
              </a:rPr>
              <a:t>k </a:t>
            </a:r>
            <a:r>
              <a:rPr lang="en-US" sz="2000" dirty="0" smtClean="0">
                <a:solidFill>
                  <a:srgbClr val="A32136"/>
                </a:solidFill>
              </a:rPr>
              <a:t>		von </a:t>
            </a:r>
            <a:r>
              <a:rPr lang="en-US" sz="2000" dirty="0">
                <a:solidFill>
                  <a:srgbClr val="A32136"/>
                </a:solidFill>
              </a:rPr>
              <a:t>Karman's constant, 0.41 [-],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>
                <a:solidFill>
                  <a:srgbClr val="A32136"/>
                </a:solidFill>
              </a:rPr>
              <a:t>u</a:t>
            </a:r>
            <a:r>
              <a:rPr lang="en-US" sz="2000" baseline="-25000" dirty="0" err="1">
                <a:solidFill>
                  <a:srgbClr val="A32136"/>
                </a:solidFill>
              </a:rPr>
              <a:t>z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wind </a:t>
            </a:r>
            <a:r>
              <a:rPr lang="en-US" sz="2000" dirty="0">
                <a:solidFill>
                  <a:srgbClr val="A32136"/>
                </a:solidFill>
              </a:rPr>
              <a:t>speed at height z [m s</a:t>
            </a:r>
            <a:r>
              <a:rPr lang="en-US" sz="2000" baseline="30000" dirty="0">
                <a:solidFill>
                  <a:srgbClr val="A32136"/>
                </a:solidFill>
              </a:rPr>
              <a:t>-1</a:t>
            </a:r>
            <a:r>
              <a:rPr lang="en-US" sz="2000" dirty="0">
                <a:solidFill>
                  <a:srgbClr val="A32136"/>
                </a:solidFill>
              </a:rPr>
              <a:t>].</a:t>
            </a:r>
            <a:endParaRPr lang="en-US" sz="2000" dirty="0">
              <a:solidFill>
                <a:srgbClr val="A3213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380" y="882443"/>
            <a:ext cx="3608439" cy="16446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35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0" y="14292"/>
            <a:ext cx="12192000" cy="648931"/>
          </a:xfrm>
        </p:spPr>
        <p:txBody>
          <a:bodyPr>
            <a:normAutofit/>
          </a:bodyPr>
          <a:lstStyle/>
          <a:p>
            <a:r>
              <a:rPr lang="en-US" altLang="x-none" sz="3600" dirty="0" smtClean="0">
                <a:latin typeface="Calibri" charset="0"/>
              </a:rPr>
              <a:t>Bulk Surface Resistance (</a:t>
            </a:r>
            <a:r>
              <a:rPr lang="en-US" altLang="x-none" sz="3600" dirty="0" err="1" smtClean="0">
                <a:latin typeface="Calibri" charset="0"/>
              </a:rPr>
              <a:t>r</a:t>
            </a:r>
            <a:r>
              <a:rPr lang="en-US" altLang="x-none" sz="3600" baseline="-25000" dirty="0" err="1">
                <a:latin typeface="Calibri" charset="0"/>
              </a:rPr>
              <a:t>s</a:t>
            </a:r>
            <a:r>
              <a:rPr lang="en-US" altLang="x-none" sz="3600" dirty="0" smtClean="0">
                <a:latin typeface="Calibri" charset="0"/>
              </a:rPr>
              <a:t>)</a:t>
            </a:r>
            <a:endParaRPr lang="en-US" altLang="x-none" sz="3600" dirty="0">
              <a:latin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871" y="2823127"/>
            <a:ext cx="118842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A32136"/>
                </a:solidFill>
              </a:rPr>
              <a:t>r</a:t>
            </a:r>
            <a:r>
              <a:rPr lang="en-US" sz="2000" baseline="-25000" dirty="0" err="1">
                <a:solidFill>
                  <a:srgbClr val="A32136"/>
                </a:solidFill>
              </a:rPr>
              <a:t>s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(</a:t>
            </a:r>
            <a:r>
              <a:rPr lang="en-US" sz="2000" dirty="0">
                <a:solidFill>
                  <a:srgbClr val="A32136"/>
                </a:solidFill>
              </a:rPr>
              <a:t>bulk) surface resistance [s m</a:t>
            </a:r>
            <a:r>
              <a:rPr lang="en-US" sz="2000" baseline="30000" dirty="0">
                <a:solidFill>
                  <a:srgbClr val="A32136"/>
                </a:solidFill>
              </a:rPr>
              <a:t>-1</a:t>
            </a:r>
            <a:r>
              <a:rPr lang="en-US" sz="2000" dirty="0">
                <a:solidFill>
                  <a:srgbClr val="A32136"/>
                </a:solidFill>
              </a:rPr>
              <a:t>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>
                <a:solidFill>
                  <a:srgbClr val="A32136"/>
                </a:solidFill>
              </a:rPr>
              <a:t>r</a:t>
            </a:r>
            <a:r>
              <a:rPr lang="en-US" sz="2000" baseline="-25000" dirty="0" err="1">
                <a:solidFill>
                  <a:srgbClr val="A32136"/>
                </a:solidFill>
              </a:rPr>
              <a:t>l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	bulk </a:t>
            </a:r>
            <a:r>
              <a:rPr lang="en-US" sz="2000" dirty="0">
                <a:solidFill>
                  <a:srgbClr val="A32136"/>
                </a:solidFill>
              </a:rPr>
              <a:t>stomatal resistance of the well-illuminated leaf [s m</a:t>
            </a:r>
            <a:r>
              <a:rPr lang="en-US" sz="2000" baseline="30000" dirty="0">
                <a:solidFill>
                  <a:srgbClr val="A32136"/>
                </a:solidFill>
              </a:rPr>
              <a:t>-1</a:t>
            </a:r>
            <a:r>
              <a:rPr lang="en-US" sz="2000" dirty="0">
                <a:solidFill>
                  <a:srgbClr val="A32136"/>
                </a:solidFill>
              </a:rPr>
              <a:t>],</a:t>
            </a:r>
            <a:r>
              <a:rPr lang="en-US" sz="2000" dirty="0">
                <a:solidFill>
                  <a:srgbClr val="A32136"/>
                </a:solidFill>
              </a:rPr>
              <a:t/>
            </a:r>
            <a:br>
              <a:rPr lang="en-US" sz="2000" dirty="0">
                <a:solidFill>
                  <a:srgbClr val="A32136"/>
                </a:solidFill>
              </a:rPr>
            </a:br>
            <a:r>
              <a:rPr lang="en-US" sz="2000" dirty="0" err="1">
                <a:solidFill>
                  <a:srgbClr val="A32136"/>
                </a:solidFill>
              </a:rPr>
              <a:t>LAI</a:t>
            </a:r>
            <a:r>
              <a:rPr lang="en-US" sz="2000" baseline="-25000" dirty="0" err="1">
                <a:solidFill>
                  <a:srgbClr val="A32136"/>
                </a:solidFill>
              </a:rPr>
              <a:t>active</a:t>
            </a:r>
            <a:r>
              <a:rPr lang="en-US" sz="2000" dirty="0">
                <a:solidFill>
                  <a:srgbClr val="A32136"/>
                </a:solidFill>
              </a:rPr>
              <a:t> </a:t>
            </a:r>
            <a:r>
              <a:rPr lang="en-US" sz="2000" dirty="0" smtClean="0">
                <a:solidFill>
                  <a:srgbClr val="A32136"/>
                </a:solidFill>
              </a:rPr>
              <a:t>	active </a:t>
            </a:r>
            <a:r>
              <a:rPr lang="en-US" sz="2000" dirty="0">
                <a:solidFill>
                  <a:srgbClr val="A32136"/>
                </a:solidFill>
              </a:rPr>
              <a:t>(sunlit) leaf area index [m</a:t>
            </a:r>
            <a:r>
              <a:rPr lang="en-US" sz="2000" baseline="30000" dirty="0">
                <a:solidFill>
                  <a:srgbClr val="A32136"/>
                </a:solidFill>
              </a:rPr>
              <a:t>2</a:t>
            </a:r>
            <a:r>
              <a:rPr lang="en-US" sz="2000" dirty="0">
                <a:solidFill>
                  <a:srgbClr val="A32136"/>
                </a:solidFill>
              </a:rPr>
              <a:t> (leaf area) m</a:t>
            </a:r>
            <a:r>
              <a:rPr lang="en-US" sz="2000" baseline="30000" dirty="0">
                <a:solidFill>
                  <a:srgbClr val="A32136"/>
                </a:solidFill>
              </a:rPr>
              <a:t>-2</a:t>
            </a:r>
            <a:r>
              <a:rPr lang="en-US" sz="2000" dirty="0">
                <a:solidFill>
                  <a:srgbClr val="A32136"/>
                </a:solidFill>
              </a:rPr>
              <a:t> (soil surface</a:t>
            </a:r>
            <a:r>
              <a:rPr lang="en-US" sz="2000" dirty="0" smtClean="0">
                <a:solidFill>
                  <a:srgbClr val="A32136"/>
                </a:solidFill>
              </a:rPr>
              <a:t>)].</a:t>
            </a:r>
          </a:p>
          <a:p>
            <a:endParaRPr lang="en-US" sz="2000" dirty="0">
              <a:solidFill>
                <a:srgbClr val="A32136"/>
              </a:solidFill>
            </a:endParaRPr>
          </a:p>
          <a:p>
            <a:endParaRPr lang="en-US" sz="2000" dirty="0" smtClean="0">
              <a:solidFill>
                <a:srgbClr val="A32136"/>
              </a:solidFill>
            </a:endParaRPr>
          </a:p>
          <a:p>
            <a:endParaRPr lang="en-US" sz="2000" dirty="0">
              <a:solidFill>
                <a:srgbClr val="A32136"/>
              </a:solidFill>
            </a:endParaRPr>
          </a:p>
          <a:p>
            <a:r>
              <a:rPr lang="en-US" sz="2000" dirty="0" smtClean="0">
                <a:solidFill>
                  <a:srgbClr val="A32136"/>
                </a:solidFill>
              </a:rPr>
              <a:t>LAI is the leaf area index.</a:t>
            </a:r>
            <a:endParaRPr lang="en-US" sz="2000" dirty="0">
              <a:solidFill>
                <a:srgbClr val="A3213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297" y="1032179"/>
            <a:ext cx="1539889" cy="859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36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14102</TotalTime>
  <Words>410</Words>
  <Application>Microsoft Macintosh PowerPoint</Application>
  <PresentationFormat>Widescreen</PresentationFormat>
  <Paragraphs>95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Cambria Math</vt:lpstr>
      <vt:lpstr>Mangal</vt:lpstr>
      <vt:lpstr>MS PGothic</vt:lpstr>
      <vt:lpstr>Roboto Mono</vt:lpstr>
      <vt:lpstr>Roboto Mono Medium</vt:lpstr>
      <vt:lpstr>Symbol</vt:lpstr>
      <vt:lpstr>Arial</vt:lpstr>
      <vt:lpstr>Office Theme</vt:lpstr>
      <vt:lpstr>Estimating ET</vt:lpstr>
      <vt:lpstr>Class A Evaporation Pan</vt:lpstr>
      <vt:lpstr>PowerPoint Presentation</vt:lpstr>
      <vt:lpstr>Pan Evaporation Limitations</vt:lpstr>
      <vt:lpstr>Potential Evaporation</vt:lpstr>
      <vt:lpstr>Penman-Montieth Method</vt:lpstr>
      <vt:lpstr>Penman-Montieth Equation</vt:lpstr>
      <vt:lpstr>Aerodynamic Resistance (ra)</vt:lpstr>
      <vt:lpstr>Bulk Surface Resistance (rs)</vt:lpstr>
      <vt:lpstr>Penman-Montieth (FAO) Equation</vt:lpstr>
      <vt:lpstr>Penman-Montieth Method</vt:lpstr>
      <vt:lpstr>Schematic View of Penman-Montieth Method</vt:lpstr>
      <vt:lpstr>Penman-Montieth Method Applied to Crops (Etc)</vt:lpstr>
      <vt:lpstr>Example of Penman-Montieth Method Applied to Sugarcane</vt:lpstr>
      <vt:lpstr>Penman-Montieth Method Applied to Stressed Crops (Etc adj)</vt:lpstr>
      <vt:lpstr>Aerodynamic Resistance (ra) Applied LE Fluxes</vt:lpstr>
      <vt:lpstr>Questions?</vt:lpstr>
    </vt:vector>
  </TitlesOfParts>
  <Company>University of Oklahoma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Simin Pulat</dc:creator>
  <cp:lastModifiedBy>Basara, Jeffrey B.</cp:lastModifiedBy>
  <cp:revision>87</cp:revision>
  <dcterms:created xsi:type="dcterms:W3CDTF">2015-01-14T19:18:41Z</dcterms:created>
  <dcterms:modified xsi:type="dcterms:W3CDTF">2018-08-20T21:35:25Z</dcterms:modified>
</cp:coreProperties>
</file>